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68" r:id="rId4"/>
    <p:sldId id="269" r:id="rId5"/>
    <p:sldId id="265" r:id="rId6"/>
    <p:sldId id="266" r:id="rId7"/>
    <p:sldId id="259" r:id="rId8"/>
    <p:sldId id="260" r:id="rId9"/>
    <p:sldId id="261" r:id="rId10"/>
    <p:sldId id="273" r:id="rId11"/>
    <p:sldId id="275" r:id="rId12"/>
    <p:sldId id="262" r:id="rId13"/>
    <p:sldId id="277" r:id="rId14"/>
    <p:sldId id="263" r:id="rId15"/>
    <p:sldId id="26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linastoita:Desktop:summary%20screening%20sept%202015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Risk</a:t>
            </a:r>
            <a:r>
              <a:rPr lang="en-US" baseline="0" dirty="0" smtClean="0"/>
              <a:t>  groups 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Sheet1!$C$44</c:f>
              <c:strCache>
                <c:ptCount val="1"/>
                <c:pt idx="0">
                  <c:v>NUMBER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Sheet1!$B$45:$B$49</c:f>
              <c:strCache>
                <c:ptCount val="5"/>
                <c:pt idx="0">
                  <c:v>1 FDR,Multiple SDR</c:v>
                </c:pt>
                <c:pt idx="1">
                  <c:v>2 FDR</c:v>
                </c:pt>
                <c:pt idx="2">
                  <c:v>3 FDR</c:v>
                </c:pt>
                <c:pt idx="3">
                  <c:v>BRCA2, FDR</c:v>
                </c:pt>
                <c:pt idx="4">
                  <c:v>PJS</c:v>
                </c:pt>
              </c:strCache>
            </c:strRef>
          </c:cat>
          <c:val>
            <c:numRef>
              <c:f>Sheet1!$C$45:$C$49</c:f>
              <c:numCache>
                <c:formatCode>0%</c:formatCode>
                <c:ptCount val="5"/>
                <c:pt idx="0">
                  <c:v>0.34</c:v>
                </c:pt>
                <c:pt idx="1">
                  <c:v>0.31</c:v>
                </c:pt>
                <c:pt idx="2">
                  <c:v>0.1</c:v>
                </c:pt>
                <c:pt idx="3">
                  <c:v>0.22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19AA-A3C2-2343-8E2D-26B8FB676B12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B13BF-58D4-9B4C-88EA-98AA77277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5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5B155-5E20-4E48-8814-184F04123C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2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5B155-5E20-4E48-8814-184F04123C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67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associated</a:t>
            </a:r>
            <a:r>
              <a:rPr lang="en-US" baseline="0" dirty="0" smtClean="0"/>
              <a:t> with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5B155-5E20-4E48-8814-184F04123C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91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rationale for screening?</a:t>
            </a:r>
          </a:p>
          <a:p>
            <a:r>
              <a:rPr lang="en-US" dirty="0" smtClean="0"/>
              <a:t>From</a:t>
            </a:r>
            <a:r>
              <a:rPr lang="en-US" baseline="0" dirty="0" smtClean="0"/>
              <a:t> a paper published by </a:t>
            </a:r>
            <a:r>
              <a:rPr lang="en-US" baseline="0" dirty="0" err="1" smtClean="0"/>
              <a:t>Hruban</a:t>
            </a:r>
            <a:r>
              <a:rPr lang="en-US" baseline="0" dirty="0" smtClean="0"/>
              <a:t> in Nature in 2010 we know there is a 10 y interval….</a:t>
            </a:r>
          </a:p>
          <a:p>
            <a:r>
              <a:rPr lang="en-US" baseline="0" dirty="0" smtClean="0"/>
              <a:t>That means there is a a broad window of opportunity to early detection of 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5B155-5E20-4E48-8814-184F04123C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02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2010, </a:t>
            </a:r>
            <a:r>
              <a:rPr lang="en-US" baseline="0" dirty="0" smtClean="0"/>
              <a:t> </a:t>
            </a:r>
            <a:r>
              <a:rPr lang="en-US" dirty="0" smtClean="0"/>
              <a:t>50 experts, 10 countries formed an international consortium to help </a:t>
            </a:r>
            <a:r>
              <a:rPr lang="en-US" dirty="0" err="1" smtClean="0"/>
              <a:t>organise</a:t>
            </a:r>
            <a:r>
              <a:rPr lang="en-US" dirty="0" smtClean="0"/>
              <a:t> global PC screening</a:t>
            </a:r>
          </a:p>
          <a:p>
            <a:r>
              <a:rPr lang="en-US" dirty="0" err="1" smtClean="0"/>
              <a:t>Guideliness</a:t>
            </a:r>
            <a:r>
              <a:rPr lang="en-US" baseline="0" dirty="0" smtClean="0"/>
              <a:t> made from literature </a:t>
            </a:r>
            <a:r>
              <a:rPr lang="en-US" baseline="0" dirty="0" err="1" smtClean="0"/>
              <a:t>rv</a:t>
            </a:r>
            <a:r>
              <a:rPr lang="en-US" baseline="0" dirty="0" smtClean="0"/>
              <a:t> and expert opinion consensus and were published in Gut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5B155-5E20-4E48-8814-184F04123C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20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6F3142-BD55-4E78-A956-9C320B01C66C}" type="slidenum">
              <a:t>7</a:t>
            </a:fld>
            <a:endParaRPr lang="en-AU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 dirty="0"/>
              <a:t>Follow the CAPS protocol</a:t>
            </a:r>
          </a:p>
          <a:p>
            <a:pPr lvl="0"/>
            <a:r>
              <a:rPr lang="en-US" dirty="0"/>
              <a:t>Were involved in developing the </a:t>
            </a:r>
            <a:r>
              <a:rPr lang="en-US" dirty="0" smtClean="0"/>
              <a:t>registry</a:t>
            </a:r>
          </a:p>
          <a:p>
            <a:pPr lvl="1"/>
            <a:r>
              <a:rPr lang="en-US" dirty="0" smtClean="0"/>
              <a:t>Role of the registry</a:t>
            </a:r>
          </a:p>
          <a:p>
            <a:pPr lvl="1"/>
            <a:r>
              <a:rPr lang="en-US" dirty="0" smtClean="0"/>
              <a:t>Study DNA in those </a:t>
            </a:r>
            <a:r>
              <a:rPr lang="en-US" dirty="0" err="1" smtClean="0"/>
              <a:t>familiesUnderstand</a:t>
            </a:r>
            <a:r>
              <a:rPr lang="en-US" dirty="0" smtClean="0"/>
              <a:t> the risk factors in those families</a:t>
            </a:r>
          </a:p>
          <a:p>
            <a:pPr lvl="1"/>
            <a:r>
              <a:rPr lang="en-US" dirty="0" smtClean="0"/>
              <a:t>Enroll eligible patients in the screening trials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A151BB-8F2F-EC4A-88F1-8A68EF7ECA31}" type="slidenum">
              <a:rPr lang="en-AU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AU" sz="1200">
              <a:latin typeface="Calibri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age 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CBFC-84B0-6343-B86B-46D02C6017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88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2</a:t>
            </a:r>
            <a:r>
              <a:rPr lang="en-US" baseline="0" dirty="0" smtClean="0"/>
              <a:t> cancers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CBFC-84B0-6343-B86B-46D02C6017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6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7473" y="2492375"/>
            <a:ext cx="8871504" cy="1204405"/>
          </a:xfrm>
        </p:spPr>
        <p:txBody>
          <a:bodyPr/>
          <a:lstStyle/>
          <a:p>
            <a:r>
              <a:rPr lang="en-US" sz="3600" dirty="0" smtClean="0"/>
              <a:t>Family history and pancreatic cancer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Alina Stoita</a:t>
            </a:r>
          </a:p>
          <a:p>
            <a:r>
              <a:rPr lang="en-US" dirty="0" smtClean="0"/>
              <a:t>Gastroenterologist</a:t>
            </a:r>
          </a:p>
          <a:p>
            <a:r>
              <a:rPr lang="en-US" dirty="0" smtClean="0"/>
              <a:t>St Vincent’s Hospital Sydney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enrolls?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Educated individuals::all have high school degree or higher or have sibling with higher degree</a:t>
            </a:r>
          </a:p>
          <a:p>
            <a:r>
              <a:rPr lang="en-US" dirty="0" smtClean="0"/>
              <a:t>Caucasian ( 1 </a:t>
            </a:r>
            <a:r>
              <a:rPr lang="en-US" dirty="0" err="1" smtClean="0"/>
              <a:t>hispanic</a:t>
            </a:r>
            <a:r>
              <a:rPr lang="en-US" dirty="0" smtClean="0"/>
              <a:t>, 1 </a:t>
            </a:r>
            <a:r>
              <a:rPr lang="en-US" dirty="0" err="1" smtClean="0"/>
              <a:t>asian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Male/ Female 23/53</a:t>
            </a:r>
          </a:p>
          <a:p>
            <a:r>
              <a:rPr lang="en-US" dirty="0" smtClean="0"/>
              <a:t>Mean age 55 (35-78)</a:t>
            </a:r>
          </a:p>
          <a:p>
            <a:r>
              <a:rPr lang="en-US" dirty="0" smtClean="0"/>
              <a:t>Jewish heritage 4 </a:t>
            </a:r>
            <a:r>
              <a:rPr lang="en-US" dirty="0" err="1" smtClean="0"/>
              <a:t>pt</a:t>
            </a:r>
            <a:r>
              <a:rPr lang="en-US" dirty="0" smtClean="0"/>
              <a:t> ( both parents Ashkenazi)</a:t>
            </a:r>
          </a:p>
          <a:p>
            <a:r>
              <a:rPr lang="en-US" dirty="0" smtClean="0"/>
              <a:t>Smoking </a:t>
            </a:r>
            <a:r>
              <a:rPr lang="en-US" dirty="0"/>
              <a:t>(7 current)</a:t>
            </a:r>
          </a:p>
          <a:p>
            <a:r>
              <a:rPr lang="en-US" dirty="0"/>
              <a:t>Alcohol ( 4 </a:t>
            </a:r>
            <a:r>
              <a:rPr lang="en-US" dirty="0" smtClean="0"/>
              <a:t> people </a:t>
            </a:r>
            <a:r>
              <a:rPr lang="en-US" dirty="0"/>
              <a:t>drink for than 3std/day)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9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EUS findings SVH</a:t>
            </a:r>
            <a:br>
              <a:rPr lang="en-US" dirty="0" smtClean="0"/>
            </a:br>
            <a:r>
              <a:rPr lang="en-US" sz="2800" dirty="0" smtClean="0"/>
              <a:t>* diagnostic yield 26%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139316"/>
              </p:ext>
            </p:extLst>
          </p:nvPr>
        </p:nvGraphicFramePr>
        <p:xfrm>
          <a:off x="514344" y="1668289"/>
          <a:ext cx="830029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8829"/>
                <a:gridCol w="2143261"/>
                <a:gridCol w="3488202"/>
              </a:tblGrid>
              <a:tr h="336380">
                <a:tc>
                  <a:txBody>
                    <a:bodyPr/>
                    <a:lstStyle/>
                    <a:p>
                      <a:r>
                        <a:rPr lang="en-US" dirty="0" smtClean="0"/>
                        <a:t>N=76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4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 (49%)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644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CYSTS/BDIPMN*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 (19%)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Mean  6mm ( 3-12mm)</a:t>
                      </a:r>
                      <a:endParaRPr lang="en-US" sz="2000" dirty="0"/>
                    </a:p>
                  </a:txBody>
                  <a:tcPr/>
                </a:tc>
              </a:tr>
              <a:tr h="6447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Focal </a:t>
                      </a:r>
                      <a:r>
                        <a:rPr lang="en-US" sz="2000" dirty="0" err="1" smtClean="0"/>
                        <a:t>Hypoechoic</a:t>
                      </a:r>
                      <a:r>
                        <a:rPr lang="en-US" sz="2000" dirty="0" smtClean="0"/>
                        <a:t> lesions*,</a:t>
                      </a:r>
                      <a:r>
                        <a:rPr lang="en-US" sz="2000" baseline="0" dirty="0" smtClean="0"/>
                        <a:t> FNA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  (7%)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4-6mm,FNA no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dysplasia</a:t>
                      </a:r>
                      <a:endParaRPr lang="en-US" sz="2000" dirty="0"/>
                    </a:p>
                  </a:txBody>
                  <a:tcPr/>
                </a:tc>
              </a:tr>
              <a:tr h="925046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Ch</a:t>
                      </a:r>
                      <a:r>
                        <a:rPr lang="en-US" sz="2000" dirty="0" smtClean="0"/>
                        <a:t> pancreatitis</a:t>
                      </a:r>
                    </a:p>
                    <a:p>
                      <a:r>
                        <a:rPr lang="en-US" sz="2000" dirty="0" smtClean="0"/>
                        <a:t>      CP</a:t>
                      </a:r>
                      <a:r>
                        <a:rPr lang="en-US" sz="2000" baseline="0" dirty="0" smtClean="0"/>
                        <a:t> only</a:t>
                      </a:r>
                    </a:p>
                    <a:p>
                      <a:r>
                        <a:rPr lang="en-US" sz="2000" baseline="0" dirty="0" smtClean="0"/>
                        <a:t>     CP +Cyst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23 (30%)</a:t>
                      </a:r>
                    </a:p>
                    <a:p>
                      <a:pPr algn="ctr"/>
                      <a:r>
                        <a:rPr lang="en-US" sz="2000" dirty="0" smtClean="0"/>
                        <a:t>10  (13%)</a:t>
                      </a:r>
                    </a:p>
                    <a:p>
                      <a:pPr algn="ctr"/>
                      <a:r>
                        <a:rPr lang="en-US" sz="2000" dirty="0" smtClean="0"/>
                        <a:t>13 ( 17%)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447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Incidental</a:t>
                      </a:r>
                      <a:r>
                        <a:rPr lang="en-US" sz="2000" baseline="0" dirty="0" smtClean="0"/>
                        <a:t> findings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HEPATOMA, BREAST CA, GIST, coeliac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2162" y="5475565"/>
            <a:ext cx="75707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Interval change </a:t>
            </a:r>
            <a:r>
              <a:rPr lang="en-US" sz="2400" dirty="0" smtClean="0">
                <a:solidFill>
                  <a:srgbClr val="FFFFFF"/>
                </a:solidFill>
              </a:rPr>
              <a:t>: 10 </a:t>
            </a:r>
            <a:r>
              <a:rPr lang="en-US" sz="2400" dirty="0" err="1">
                <a:solidFill>
                  <a:srgbClr val="FFFFFF"/>
                </a:solidFill>
              </a:rPr>
              <a:t>pt</a:t>
            </a:r>
            <a:r>
              <a:rPr lang="en-US" sz="2400" dirty="0">
                <a:solidFill>
                  <a:srgbClr val="FFFFFF"/>
                </a:solidFill>
              </a:rPr>
              <a:t> developed new </a:t>
            </a:r>
            <a:r>
              <a:rPr lang="en-US" sz="2400" dirty="0" smtClean="0">
                <a:solidFill>
                  <a:srgbClr val="FFFFFF"/>
                </a:solidFill>
              </a:rPr>
              <a:t>cyst, cysts increase in size </a:t>
            </a:r>
            <a:r>
              <a:rPr lang="en-US" sz="2400" dirty="0">
                <a:solidFill>
                  <a:srgbClr val="FFFFFF"/>
                </a:solidFill>
              </a:rPr>
              <a:t>or existing cysts turned up to be BD-IPMN 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en-US" sz="2400" dirty="0" smtClean="0"/>
              <a:t>                   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00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452282"/>
            <a:ext cx="7570787" cy="5258795"/>
          </a:xfrm>
        </p:spPr>
        <p:txBody>
          <a:bodyPr>
            <a:normAutofit/>
          </a:bodyPr>
          <a:lstStyle/>
          <a:p>
            <a:r>
              <a:rPr lang="en-US" dirty="0" smtClean="0"/>
              <a:t>33 enrolled  </a:t>
            </a:r>
          </a:p>
          <a:p>
            <a:r>
              <a:rPr lang="en-US" dirty="0" smtClean="0"/>
              <a:t>10 have abnormalities warranting further imaging or more frequent EUS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pt</a:t>
            </a:r>
            <a:r>
              <a:rPr lang="en-US" dirty="0" smtClean="0"/>
              <a:t> have ethics approval for surgery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10478"/>
              </p:ext>
            </p:extLst>
          </p:nvPr>
        </p:nvGraphicFramePr>
        <p:xfrm>
          <a:off x="1592322" y="3303215"/>
          <a:ext cx="595224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083"/>
                <a:gridCol w="1984083"/>
                <a:gridCol w="1984083"/>
              </a:tblGrid>
              <a:tr h="3317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 of 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intense surveillance</a:t>
                      </a:r>
                      <a:endParaRPr lang="en-US" dirty="0"/>
                    </a:p>
                  </a:txBody>
                  <a:tcPr/>
                </a:tc>
              </a:tr>
              <a:tr h="331762">
                <a:tc>
                  <a:txBody>
                    <a:bodyPr/>
                    <a:lstStyle/>
                    <a:p>
                      <a:r>
                        <a:rPr lang="en-US" dirty="0" smtClean="0"/>
                        <a:t>1FDR,multiple SDR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1762">
                <a:tc>
                  <a:txBody>
                    <a:bodyPr/>
                    <a:lstStyle/>
                    <a:p>
                      <a:r>
                        <a:rPr lang="en-US" dirty="0" smtClean="0"/>
                        <a:t>2 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31762">
                <a:tc>
                  <a:txBody>
                    <a:bodyPr/>
                    <a:lstStyle/>
                    <a:p>
                      <a:r>
                        <a:rPr lang="en-US" dirty="0" smtClean="0"/>
                        <a:t>3FDR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1762">
                <a:tc>
                  <a:txBody>
                    <a:bodyPr/>
                    <a:lstStyle/>
                    <a:p>
                      <a:r>
                        <a:rPr lang="en-US" dirty="0" smtClean="0"/>
                        <a:t>FAMMM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37606">
                <a:tc>
                  <a:txBody>
                    <a:bodyPr/>
                    <a:lstStyle/>
                    <a:p>
                      <a:r>
                        <a:rPr lang="en-US" dirty="0" smtClean="0"/>
                        <a:t>BRAC2,FDR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8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found genetic counseling useful and would recommended it to a family member </a:t>
            </a:r>
          </a:p>
          <a:p>
            <a:r>
              <a:rPr lang="en-US" dirty="0" smtClean="0"/>
              <a:t>Almost ALL would like to be tested for PC gene if found</a:t>
            </a:r>
          </a:p>
          <a:p>
            <a:r>
              <a:rPr lang="en-US" dirty="0" smtClean="0"/>
              <a:t>All patients rated their individual risk of PC moderate or high  and were anxious about it</a:t>
            </a:r>
          </a:p>
          <a:p>
            <a:r>
              <a:rPr lang="en-US" dirty="0" smtClean="0"/>
              <a:t>Anxiety about PC post procedure has reduced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452283"/>
            <a:ext cx="7570787" cy="459889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Lesions can be identified but we don</a:t>
            </a:r>
            <a:r>
              <a:rPr lang="fr-FR" dirty="0" smtClean="0"/>
              <a:t>’</a:t>
            </a:r>
            <a:r>
              <a:rPr lang="en-US" dirty="0" smtClean="0"/>
              <a:t>t know the natural history of these lesions in HRI..</a:t>
            </a:r>
          </a:p>
          <a:p>
            <a:r>
              <a:rPr lang="en-US" dirty="0" smtClean="0"/>
              <a:t>Need a biomarker cheap, reliable</a:t>
            </a:r>
          </a:p>
          <a:p>
            <a:r>
              <a:rPr lang="en-US" dirty="0" smtClean="0"/>
              <a:t>Avoid risk of “unnecessary” resections ( only </a:t>
            </a:r>
            <a:r>
              <a:rPr lang="en-US" dirty="0" err="1" smtClean="0"/>
              <a:t>aprox</a:t>
            </a:r>
            <a:r>
              <a:rPr lang="en-US" dirty="0" smtClean="0"/>
              <a:t> 35% of patients have HGD at surgery )</a:t>
            </a:r>
          </a:p>
          <a:p>
            <a:r>
              <a:rPr lang="en-US" dirty="0"/>
              <a:t>Screening should be performed in prospective research studies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1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the patient as a WHOLE- require </a:t>
            </a:r>
            <a:r>
              <a:rPr lang="en-US" dirty="0" err="1" smtClean="0"/>
              <a:t>uptodate</a:t>
            </a:r>
            <a:r>
              <a:rPr lang="en-US" dirty="0" smtClean="0"/>
              <a:t> screening for breast cancer, bowel cancer , cervical cancer and prostate cancers</a:t>
            </a:r>
          </a:p>
          <a:p>
            <a:r>
              <a:rPr lang="en-US" dirty="0" smtClean="0"/>
              <a:t>Start screening at 50</a:t>
            </a:r>
          </a:p>
          <a:p>
            <a:r>
              <a:rPr lang="en-US" dirty="0" smtClean="0"/>
              <a:t>Focus of higher risk ≥2 FDR , BRCA 2</a:t>
            </a:r>
          </a:p>
          <a:p>
            <a:r>
              <a:rPr lang="en-US" dirty="0" smtClean="0"/>
              <a:t>Modify reversible factors</a:t>
            </a:r>
          </a:p>
          <a:p>
            <a:r>
              <a:rPr lang="en-US" dirty="0" smtClean="0"/>
              <a:t>Stratify once baseline EUS done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27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Don’t smoke, </a:t>
            </a:r>
          </a:p>
          <a:p>
            <a:r>
              <a:rPr lang="en-US" dirty="0" smtClean="0"/>
              <a:t>Avoid being overweight</a:t>
            </a:r>
          </a:p>
          <a:p>
            <a:r>
              <a:rPr lang="en-US" dirty="0" smtClean="0"/>
              <a:t>Exercise 2 -3 x week</a:t>
            </a:r>
          </a:p>
          <a:p>
            <a:r>
              <a:rPr lang="en-US" dirty="0" smtClean="0"/>
              <a:t>Avoid food with artificial </a:t>
            </a:r>
            <a:r>
              <a:rPr lang="en-US" dirty="0" err="1" smtClean="0"/>
              <a:t>colouring</a:t>
            </a:r>
            <a:r>
              <a:rPr lang="en-US" dirty="0" smtClean="0"/>
              <a:t> and preservatives, sugary carbonated drinks</a:t>
            </a:r>
          </a:p>
          <a:p>
            <a:r>
              <a:rPr lang="en-US" dirty="0" smtClean="0"/>
              <a:t>Eat fresh fruits and vegetables</a:t>
            </a:r>
          </a:p>
          <a:p>
            <a:r>
              <a:rPr lang="en-US" dirty="0" smtClean="0"/>
              <a:t>Make sure up to date for mammograms, pap smears, prostate check and colonoscopy every 5 y</a:t>
            </a:r>
          </a:p>
          <a:p>
            <a:r>
              <a:rPr lang="en-US" dirty="0" smtClean="0"/>
              <a:t>If high risk enroll in a screening program</a:t>
            </a:r>
          </a:p>
        </p:txBody>
      </p:sp>
    </p:spTree>
    <p:extLst>
      <p:ext uri="{BB962C8B-B14F-4D97-AF65-F5344CB8AC3E}">
        <p14:creationId xmlns:p14="http://schemas.microsoft.com/office/powerpoint/2010/main" val="227529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News Gothic MT" charset="0"/>
              </a:rPr>
              <a:t>Who is at high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US" sz="2400" dirty="0" smtClean="0">
                <a:solidFill>
                  <a:srgbClr val="FFFFFF"/>
                </a:solidFill>
                <a:ea typeface="+mn-ea"/>
              </a:rPr>
              <a:t>10 % pancreatic cancer due genetic predisposition: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dirty="0" smtClean="0">
                <a:solidFill>
                  <a:srgbClr val="FFFFFF"/>
                </a:solidFill>
                <a:ea typeface="+mn-ea"/>
              </a:rPr>
              <a:t>FAMILIAL Pancreatic cancer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dirty="0" smtClean="0">
                <a:solidFill>
                  <a:srgbClr val="FFFFFF"/>
                </a:solidFill>
                <a:ea typeface="+mn-ea"/>
              </a:rPr>
              <a:t>Inherited pancreatic cancer syndromes </a:t>
            </a:r>
          </a:p>
          <a:p>
            <a:pPr marL="349250" lvl="1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charset="0"/>
              <a:buNone/>
              <a:defRPr/>
            </a:pPr>
            <a:endParaRPr lang="en-US" dirty="0" smtClean="0">
              <a:solidFill>
                <a:srgbClr val="FFFFFF"/>
              </a:solidFill>
              <a:ea typeface="+mn-ea"/>
            </a:endParaRPr>
          </a:p>
          <a:p>
            <a:pPr marL="349250" lvl="1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charset="0"/>
              <a:buNone/>
              <a:defRPr/>
            </a:pPr>
            <a:r>
              <a:rPr lang="en-US" sz="2400" dirty="0" smtClean="0">
                <a:solidFill>
                  <a:srgbClr val="FFFFFF"/>
                </a:solidFill>
                <a:ea typeface="+mn-ea"/>
              </a:rPr>
              <a:t>Screening programs target individuals with a 5% or greater lifetime risk of pancreatic cancer</a:t>
            </a:r>
            <a:endParaRPr lang="en-US" sz="2400" dirty="0">
              <a:solidFill>
                <a:srgbClr val="FFFFFF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546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400" dirty="0">
                <a:latin typeface="News Gothic MT" charset="0"/>
              </a:rPr>
              <a:t>Familial pancreatic cancer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389903"/>
              </p:ext>
            </p:extLst>
          </p:nvPr>
        </p:nvGraphicFramePr>
        <p:xfrm>
          <a:off x="601742" y="1706205"/>
          <a:ext cx="7994664" cy="2429807"/>
        </p:xfrm>
        <a:graphic>
          <a:graphicData uri="http://schemas.openxmlformats.org/drawingml/2006/table">
            <a:tbl>
              <a:tblPr/>
              <a:tblGrid>
                <a:gridCol w="2664888"/>
                <a:gridCol w="2664888"/>
                <a:gridCol w="2664888"/>
              </a:tblGrid>
              <a:tr h="893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 Antiqu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Standardised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 incidence ratio (95% CI)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charset="0"/>
                          <a:ea typeface="ＭＳ Ｐゴシック" charset="0"/>
                        </a:rPr>
                        <a:t>LIFE TIME RISK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charset="0"/>
                          <a:ea typeface="ＭＳ Ｐゴシック" charset="0"/>
                        </a:rPr>
                        <a:t>≥ 3 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32 (10-75)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charset="0"/>
                          <a:ea typeface="ＭＳ Ｐゴシック" charset="0"/>
                        </a:rPr>
                        <a:t>2 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6.4 (1.8- 16.4)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8-12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charset="0"/>
                          <a:ea typeface="ＭＳ Ｐゴシック" charset="0"/>
                        </a:rPr>
                        <a:t>1 FDR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4.5 (0.54-16.3)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4.6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charset="0"/>
                          <a:ea typeface="ＭＳ Ｐゴシック" charset="0"/>
                        </a:rPr>
                        <a:t>General 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7436" name="Rectangle 4"/>
          <p:cNvSpPr>
            <a:spLocks noChangeArrowheads="1"/>
          </p:cNvSpPr>
          <p:nvPr/>
        </p:nvSpPr>
        <p:spPr bwMode="auto">
          <a:xfrm>
            <a:off x="3293500" y="4189683"/>
            <a:ext cx="543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rgbClr val="999900"/>
                </a:solidFill>
                <a:latin typeface="Book Antiqua" charset="0"/>
              </a:rPr>
              <a:t>National Familial Pancreas </a:t>
            </a:r>
            <a:r>
              <a:rPr lang="en-US" dirty="0" err="1">
                <a:solidFill>
                  <a:srgbClr val="999900"/>
                </a:solidFill>
                <a:latin typeface="Book Antiqua" charset="0"/>
              </a:rPr>
              <a:t>Tumour</a:t>
            </a:r>
            <a:r>
              <a:rPr lang="en-US" dirty="0">
                <a:solidFill>
                  <a:srgbClr val="999900"/>
                </a:solidFill>
                <a:latin typeface="Book Antiqua" charset="0"/>
              </a:rPr>
              <a:t> Registry, JHH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31" y="4559569"/>
            <a:ext cx="8349975" cy="1706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457200">
              <a:lnSpc>
                <a:spcPct val="120000"/>
              </a:lnSpc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dirty="0">
                <a:solidFill>
                  <a:schemeClr val="bg1"/>
                </a:solidFill>
                <a:latin typeface="Calibri"/>
              </a:rPr>
              <a:t>Mean age diagnosis PDAC, 68yo</a:t>
            </a:r>
          </a:p>
          <a:p>
            <a:pPr marL="800100" lvl="1" indent="-342900" defTabSz="457200">
              <a:lnSpc>
                <a:spcPct val="120000"/>
              </a:lnSpc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AU" sz="2200" dirty="0">
                <a:solidFill>
                  <a:schemeClr val="bg1"/>
                </a:solidFill>
                <a:latin typeface="Calibri"/>
                <a:cs typeface="Calibri"/>
              </a:rPr>
              <a:t>Anticipation: </a:t>
            </a:r>
            <a:r>
              <a:rPr lang="en-US" sz="2200" dirty="0">
                <a:solidFill>
                  <a:schemeClr val="bg1"/>
                </a:solidFill>
                <a:latin typeface="Calibri"/>
              </a:rPr>
              <a:t>younger age of onset in PDAC offspring (57 v 68)</a:t>
            </a:r>
            <a:endParaRPr lang="en-AU"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00100" lvl="1" indent="-342900" defTabSz="457200">
              <a:lnSpc>
                <a:spcPct val="120000"/>
              </a:lnSpc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AU" sz="2200" dirty="0">
                <a:solidFill>
                  <a:schemeClr val="bg1"/>
                </a:solidFill>
                <a:latin typeface="Calibri"/>
                <a:cs typeface="Calibri"/>
              </a:rPr>
              <a:t>Risk increases with decreasing age of onset in kindred</a:t>
            </a:r>
          </a:p>
          <a:p>
            <a:pPr marL="800100" lvl="1" indent="-342900" defTabSz="457200">
              <a:lnSpc>
                <a:spcPct val="120000"/>
              </a:lnSpc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AU" sz="2200" b="1" dirty="0">
                <a:solidFill>
                  <a:schemeClr val="bg1"/>
                </a:solidFill>
                <a:latin typeface="Calibri"/>
                <a:cs typeface="Calibri"/>
              </a:rPr>
              <a:t>Smoking: increases risk 2-4 fold, lowers age onset by 10 years</a:t>
            </a:r>
          </a:p>
        </p:txBody>
      </p:sp>
    </p:spTree>
    <p:extLst>
      <p:ext uri="{BB962C8B-B14F-4D97-AF65-F5344CB8AC3E}">
        <p14:creationId xmlns:p14="http://schemas.microsoft.com/office/powerpoint/2010/main" val="94292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rgbClr val="FFFFFF"/>
                </a:solidFill>
                <a:ea typeface="+mj-ea"/>
                <a:cs typeface="+mj-cs"/>
              </a:rPr>
              <a:t>Inherited pancreatic cancer syndromes</a:t>
            </a:r>
            <a:endParaRPr lang="en-AU" dirty="0">
              <a:solidFill>
                <a:srgbClr val="FFFFFF"/>
              </a:solidFill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9962"/>
              </p:ext>
            </p:extLst>
          </p:nvPr>
        </p:nvGraphicFramePr>
        <p:xfrm>
          <a:off x="457200" y="1600200"/>
          <a:ext cx="8229600" cy="5065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82647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MUTATION</a:t>
                      </a:r>
                      <a:endParaRPr lang="en-A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AU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LIFETIME</a:t>
                      </a:r>
                      <a:r>
                        <a:rPr lang="en-AU" sz="1800" baseline="0" dirty="0" smtClean="0"/>
                        <a:t> RISK</a:t>
                      </a:r>
                      <a:endParaRPr lang="en-AU" sz="1800" dirty="0"/>
                    </a:p>
                  </a:txBody>
                  <a:tcPr marT="45724" marB="45724"/>
                </a:tc>
              </a:tr>
              <a:tr h="914498">
                <a:tc>
                  <a:txBody>
                    <a:bodyPr/>
                    <a:lstStyle/>
                    <a:p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Hereditary pancreatitis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PRSS1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Cationic </a:t>
                      </a:r>
                      <a:r>
                        <a:rPr lang="en-US" sz="1800" b="1" dirty="0" err="1" smtClean="0"/>
                        <a:t>trypsinogen</a:t>
                      </a:r>
                      <a:r>
                        <a:rPr lang="en-US" sz="1800" b="1" dirty="0" smtClean="0"/>
                        <a:t> gene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49-55%</a:t>
                      </a:r>
                      <a:endParaRPr lang="en-US" sz="1800" b="1" dirty="0"/>
                    </a:p>
                  </a:txBody>
                  <a:tcPr marT="45738" marB="45738"/>
                </a:tc>
              </a:tr>
              <a:tr h="1188839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Peutz-Jeghers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STK11/ LKB1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Tumour</a:t>
                      </a:r>
                      <a:r>
                        <a:rPr lang="en-US" sz="1800" b="1" dirty="0" smtClean="0"/>
                        <a:t> suppressor/ serine threonine</a:t>
                      </a:r>
                      <a:r>
                        <a:rPr lang="en-US" sz="1800" b="1" baseline="0" dirty="0" smtClean="0"/>
                        <a:t> kinase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11-36%</a:t>
                      </a:r>
                      <a:endParaRPr lang="en-US" sz="1800" b="1" dirty="0"/>
                    </a:p>
                  </a:txBody>
                  <a:tcPr marT="45738" marB="45738"/>
                </a:tc>
              </a:tr>
              <a:tr h="68264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FAMMM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P16/CDK2NA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Tumour</a:t>
                      </a:r>
                      <a:r>
                        <a:rPr lang="en-US" sz="1800" b="1" dirty="0" smtClean="0"/>
                        <a:t> suppressor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16%</a:t>
                      </a:r>
                      <a:endParaRPr lang="en-US" sz="1800" b="1" dirty="0"/>
                    </a:p>
                  </a:txBody>
                  <a:tcPr marT="45738" marB="45738"/>
                </a:tc>
              </a:tr>
              <a:tr h="91443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Breast ovarian cancer syndrome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BRCA 2 / 1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Tumour</a:t>
                      </a:r>
                      <a:r>
                        <a:rPr lang="en-US" sz="1800" b="1" dirty="0" smtClean="0"/>
                        <a:t> suppressor</a:t>
                      </a:r>
                      <a:endParaRPr lang="en-US" sz="1800" b="1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5%</a:t>
                      </a:r>
                      <a:r>
                        <a:rPr lang="en-US" sz="1800" b="1" baseline="0" dirty="0" smtClean="0"/>
                        <a:t> / 3.6</a:t>
                      </a:r>
                      <a:endParaRPr lang="en-US" sz="1800" b="1" dirty="0"/>
                    </a:p>
                  </a:txBody>
                  <a:tcPr marT="45738" marB="45738"/>
                </a:tc>
              </a:tr>
              <a:tr h="6826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Lynch syndrome</a:t>
                      </a:r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MLH1, MSH2, MSH6, PMS2</a:t>
                      </a:r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Mismatch repair</a:t>
                      </a:r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3.7</a:t>
                      </a:r>
                      <a:endParaRPr lang="en-US" sz="1800" dirty="0"/>
                    </a:p>
                  </a:txBody>
                  <a:tcPr marT="45738" marB="457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840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Rationale for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16" y="1417638"/>
            <a:ext cx="4375484" cy="48777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10Y </a:t>
            </a:r>
            <a:r>
              <a:rPr lang="en-US" sz="2400" dirty="0"/>
              <a:t>between the initial mutation and the birth of first pancreatic cancer cell and another </a:t>
            </a:r>
            <a:r>
              <a:rPr lang="en-US" sz="2400" dirty="0" smtClean="0"/>
              <a:t>6 years </a:t>
            </a:r>
            <a:r>
              <a:rPr lang="en-US" sz="2400" dirty="0"/>
              <a:t>for the development of the clone with metastatic potential </a:t>
            </a:r>
            <a:endParaRPr lang="en-US" sz="2400" dirty="0" smtClean="0"/>
          </a:p>
          <a:p>
            <a:r>
              <a:rPr lang="en-US" sz="2400" dirty="0" smtClean="0"/>
              <a:t>Broad window of opportunity </a:t>
            </a:r>
            <a:r>
              <a:rPr lang="en-US" sz="2400" dirty="0"/>
              <a:t>for early detection to prevent deaths from metastatic </a:t>
            </a:r>
            <a:r>
              <a:rPr lang="en-US" sz="2400" dirty="0" smtClean="0"/>
              <a:t>disease      </a:t>
            </a:r>
            <a:r>
              <a:rPr lang="en-US" sz="1400" b="1" dirty="0" err="1">
                <a:solidFill>
                  <a:srgbClr val="000000"/>
                </a:solidFill>
              </a:rPr>
              <a:t>Hruban</a:t>
            </a:r>
            <a:r>
              <a:rPr lang="en-US" sz="1400" b="1" dirty="0">
                <a:solidFill>
                  <a:srgbClr val="000000"/>
                </a:solidFill>
              </a:rPr>
              <a:t>, NATURE, </a:t>
            </a:r>
            <a:r>
              <a:rPr lang="en-US" sz="1400" b="1" dirty="0" smtClean="0">
                <a:solidFill>
                  <a:srgbClr val="000000"/>
                </a:solidFill>
              </a:rPr>
              <a:t>2010</a:t>
            </a:r>
            <a:endParaRPr lang="en-US" sz="1400" b="1" dirty="0">
              <a:solidFill>
                <a:srgbClr val="00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-2794" r="2190"/>
          <a:stretch/>
        </p:blipFill>
        <p:spPr>
          <a:xfrm>
            <a:off x="4812632" y="1600200"/>
            <a:ext cx="4331368" cy="4525963"/>
          </a:xfrm>
        </p:spPr>
      </p:pic>
    </p:spTree>
    <p:extLst>
      <p:ext uri="{BB962C8B-B14F-4D97-AF65-F5344CB8AC3E}">
        <p14:creationId xmlns:p14="http://schemas.microsoft.com/office/powerpoint/2010/main" val="360456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840" y="1452282"/>
            <a:ext cx="7827110" cy="51640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International Cancer of the Pancreas Screening (CAPS) consortium was formed in 2010 to help organize global pancreatic cancer screening</a:t>
            </a:r>
          </a:p>
          <a:p>
            <a:r>
              <a:rPr lang="en-US" dirty="0" smtClean="0"/>
              <a:t>Consensus guidelines for the management of patients at risk of PC were published in Gut 2012  </a:t>
            </a:r>
          </a:p>
          <a:p>
            <a:r>
              <a:rPr lang="en-US" dirty="0" smtClean="0"/>
              <a:t>GOALS   </a:t>
            </a:r>
            <a:r>
              <a:rPr lang="en-US" sz="3100" dirty="0" smtClean="0"/>
              <a:t>1. </a:t>
            </a:r>
            <a:r>
              <a:rPr lang="en-US" sz="2600" b="1" dirty="0" smtClean="0"/>
              <a:t>Detect </a:t>
            </a:r>
            <a:r>
              <a:rPr lang="en-US" sz="2600" b="1" dirty="0"/>
              <a:t>and treat T1N0M0 margin negative </a:t>
            </a:r>
            <a:r>
              <a:rPr lang="en-US" sz="2600" b="1" dirty="0" smtClean="0"/>
              <a:t>PC</a:t>
            </a:r>
            <a:r>
              <a:rPr lang="en-US" sz="2600" dirty="0" smtClean="0"/>
              <a:t>  </a:t>
            </a:r>
            <a:r>
              <a:rPr lang="en-US" sz="3100" dirty="0" smtClean="0"/>
              <a:t>          (</a:t>
            </a:r>
            <a:r>
              <a:rPr lang="en-US" sz="1900" dirty="0" smtClean="0"/>
              <a:t>Japan </a:t>
            </a:r>
            <a:r>
              <a:rPr lang="en-US" sz="1900" dirty="0"/>
              <a:t>100% 5 y survival </a:t>
            </a:r>
            <a:r>
              <a:rPr lang="en-US" sz="1900" dirty="0" smtClean="0"/>
              <a:t>T1NoMo)</a:t>
            </a:r>
            <a:endParaRPr lang="en-US" sz="1900" dirty="0"/>
          </a:p>
          <a:p>
            <a:r>
              <a:rPr lang="en-US" sz="3100" dirty="0" smtClean="0"/>
              <a:t>         </a:t>
            </a:r>
            <a:r>
              <a:rPr lang="en-US" sz="3100" b="1" dirty="0" smtClean="0"/>
              <a:t> 2</a:t>
            </a:r>
            <a:r>
              <a:rPr lang="en-US" sz="2600" b="1" dirty="0" smtClean="0"/>
              <a:t>. Detect Precancerous lesions high  grade dysplastic  lesions  (IPMN, PaniN3)    </a:t>
            </a:r>
            <a:r>
              <a:rPr lang="en-US" sz="3100" b="1" dirty="0" smtClean="0"/>
              <a:t>				</a:t>
            </a:r>
            <a:r>
              <a:rPr lang="en-US" sz="3200" b="1" dirty="0" smtClean="0"/>
              <a:t>		</a:t>
            </a:r>
          </a:p>
          <a:p>
            <a:r>
              <a:rPr lang="en-US" sz="2100" dirty="0"/>
              <a:t> </a:t>
            </a:r>
            <a:r>
              <a:rPr lang="en-US" sz="2100" dirty="0" smtClean="0"/>
              <a:t>       </a:t>
            </a:r>
            <a:r>
              <a:rPr lang="en-US" sz="2800" b="1" dirty="0" smtClean="0"/>
              <a:t>Test accurate, cheap -- IMPROVE  SURVIVAL</a:t>
            </a:r>
          </a:p>
        </p:txBody>
      </p:sp>
    </p:spTree>
    <p:extLst>
      <p:ext uri="{BB962C8B-B14F-4D97-AF65-F5344CB8AC3E}">
        <p14:creationId xmlns:p14="http://schemas.microsoft.com/office/powerpoint/2010/main" val="689378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sz="3200" b="1" dirty="0">
                <a:latin typeface="News Gothic MT"/>
              </a:rPr>
              <a:t>Australian Pancreatic Cancer </a:t>
            </a:r>
            <a:r>
              <a:rPr lang="en-AU" sz="3200" b="1" dirty="0" smtClean="0">
                <a:latin typeface="News Gothic MT"/>
              </a:rPr>
              <a:t>Screening Study</a:t>
            </a:r>
            <a:endParaRPr lang="en-AU" sz="3200" b="1" dirty="0">
              <a:latin typeface="News Gothic MT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266520" y="1747765"/>
            <a:ext cx="8105351" cy="4163555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700"/>
              </a:spcBef>
              <a:buClr>
                <a:srgbClr val="CBC9B0"/>
              </a:buClr>
              <a:buFont typeface="Wingdings 2" pitchFamily="18"/>
              <a:buChar char=""/>
            </a:pPr>
            <a:r>
              <a:rPr lang="en-AU" sz="2800" dirty="0"/>
              <a:t>St Vincent’s </a:t>
            </a:r>
            <a:r>
              <a:rPr lang="en-AU" sz="2800" dirty="0" smtClean="0"/>
              <a:t>Hospital Sydney  </a:t>
            </a:r>
            <a:r>
              <a:rPr lang="en-AU" sz="2800" dirty="0"/>
              <a:t>2011, Austin Hospital 2013</a:t>
            </a:r>
          </a:p>
          <a:p>
            <a:pPr lvl="0">
              <a:spcBef>
                <a:spcPts val="700"/>
              </a:spcBef>
              <a:buClr>
                <a:srgbClr val="CBC9B0"/>
              </a:buClr>
              <a:buFont typeface="Wingdings 2" pitchFamily="18"/>
              <a:buChar char=""/>
            </a:pPr>
            <a:endParaRPr lang="en-AU" sz="2800" dirty="0"/>
          </a:p>
          <a:p>
            <a:pPr lvl="0">
              <a:spcBef>
                <a:spcPts val="700"/>
              </a:spcBef>
              <a:buClr>
                <a:srgbClr val="CBC9B0"/>
              </a:buClr>
            </a:pPr>
            <a:r>
              <a:rPr lang="en-AU" sz="2800" dirty="0"/>
              <a:t>Collaboration</a:t>
            </a:r>
          </a:p>
          <a:p>
            <a:pPr lvl="1">
              <a:buClr>
                <a:srgbClr val="CBC9B0"/>
              </a:buClr>
            </a:pPr>
            <a:r>
              <a:rPr lang="en-AU" dirty="0"/>
              <a:t>Australian Pancreatic Genome Initiative (APGI</a:t>
            </a:r>
            <a:r>
              <a:rPr lang="en-AU" dirty="0" smtClean="0"/>
              <a:t>)</a:t>
            </a:r>
          </a:p>
          <a:p>
            <a:pPr lvl="1">
              <a:buClr>
                <a:srgbClr val="CBC9B0"/>
              </a:buClr>
            </a:pPr>
            <a:r>
              <a:rPr lang="en-AU" dirty="0" err="1" smtClean="0"/>
              <a:t>Garvan</a:t>
            </a:r>
            <a:r>
              <a:rPr lang="en-AU" dirty="0" smtClean="0"/>
              <a:t> </a:t>
            </a:r>
            <a:r>
              <a:rPr lang="en-AU" dirty="0"/>
              <a:t>Institute</a:t>
            </a:r>
          </a:p>
          <a:p>
            <a:pPr lvl="1">
              <a:buClr>
                <a:srgbClr val="CBC9B0"/>
              </a:buClr>
            </a:pPr>
            <a:r>
              <a:rPr lang="en-AU" dirty="0"/>
              <a:t>Pancreatic Cancer Network</a:t>
            </a:r>
          </a:p>
          <a:p>
            <a:pPr lvl="1">
              <a:buClr>
                <a:srgbClr val="CBC9B0"/>
              </a:buClr>
            </a:pPr>
            <a:endParaRPr lang="en-AU" dirty="0"/>
          </a:p>
          <a:p>
            <a:pPr lvl="0">
              <a:spcBef>
                <a:spcPts val="700"/>
              </a:spcBef>
              <a:buClr>
                <a:srgbClr val="CBC9B0"/>
              </a:buClr>
            </a:pPr>
            <a:r>
              <a:rPr lang="en-AU" sz="2800" dirty="0"/>
              <a:t>Australian Familial Pancreatic Cancer </a:t>
            </a:r>
            <a:r>
              <a:rPr lang="en-AU" sz="2800" dirty="0" smtClean="0"/>
              <a:t>Cohort REGISTRY </a:t>
            </a:r>
            <a:r>
              <a:rPr lang="en-AU" sz="2800" dirty="0"/>
              <a:t>(</a:t>
            </a:r>
            <a:r>
              <a:rPr lang="en-AU" sz="2800" dirty="0" err="1"/>
              <a:t>AFPaCC</a:t>
            </a:r>
            <a:r>
              <a:rPr lang="en-AU" sz="2800" dirty="0"/>
              <a:t>) </a:t>
            </a:r>
            <a:endParaRPr lang="en-AU" sz="2800" dirty="0" smtClean="0"/>
          </a:p>
          <a:p>
            <a:pPr marL="0" lvl="0" indent="0">
              <a:spcBef>
                <a:spcPts val="700"/>
              </a:spcBef>
              <a:buClr>
                <a:srgbClr val="CBC9B0"/>
              </a:buClr>
              <a:buNone/>
            </a:pPr>
            <a:r>
              <a:rPr lang="en-AU" dirty="0"/>
              <a:t> </a:t>
            </a:r>
            <a:r>
              <a:rPr lang="en-AU" dirty="0" smtClean="0"/>
              <a:t>         </a:t>
            </a:r>
            <a:r>
              <a:rPr lang="en-AU" sz="2800" dirty="0" smtClean="0"/>
              <a:t>   </a:t>
            </a:r>
            <a:r>
              <a:rPr lang="en-AU" sz="2800" dirty="0" err="1" smtClean="0"/>
              <a:t>www.pancreaticcancer.net.au</a:t>
            </a:r>
            <a:endParaRPr lang="en-AU" sz="2800" dirty="0"/>
          </a:p>
          <a:p>
            <a:pPr lvl="0">
              <a:spcBef>
                <a:spcPts val="700"/>
              </a:spcBef>
              <a:buClr>
                <a:srgbClr val="CBC9B0"/>
              </a:buClr>
              <a:buFont typeface="Wingdings 2" pitchFamily="18"/>
              <a:buChar char=""/>
            </a:pPr>
            <a:endParaRPr lang="en-AU" sz="2800" dirty="0">
              <a:solidFill>
                <a:srgbClr val="897D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1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151663"/>
            <a:ext cx="7921625" cy="83414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tx1"/>
                </a:solidFill>
                <a:ea typeface="+mj-ea"/>
                <a:cs typeface="+mj-cs"/>
              </a:rPr>
              <a:t>     </a:t>
            </a:r>
            <a:r>
              <a:rPr lang="en-AU" dirty="0" smtClean="0">
                <a:solidFill>
                  <a:srgbClr val="5BA2BC"/>
                </a:solidFill>
                <a:ea typeface="+mj-ea"/>
                <a:cs typeface="+mj-cs"/>
              </a:rPr>
              <a:t> </a:t>
            </a:r>
            <a:r>
              <a:rPr lang="en-AU" b="1" dirty="0" smtClean="0">
                <a:solidFill>
                  <a:srgbClr val="FFFFFF"/>
                </a:solidFill>
                <a:ea typeface="+mj-ea"/>
                <a:cs typeface="+mj-cs"/>
              </a:rPr>
              <a:t>Australian protocol</a:t>
            </a:r>
          </a:p>
        </p:txBody>
      </p:sp>
      <p:grpSp>
        <p:nvGrpSpPr>
          <p:cNvPr id="27650" name="Group 7"/>
          <p:cNvGrpSpPr>
            <a:grpSpLocks noGrp="1" noChangeAspect="1"/>
          </p:cNvGrpSpPr>
          <p:nvPr/>
        </p:nvGrpSpPr>
        <p:grpSpPr bwMode="auto">
          <a:xfrm>
            <a:off x="311150" y="1196975"/>
            <a:ext cx="8329613" cy="5545138"/>
            <a:chOff x="218" y="934"/>
            <a:chExt cx="3744" cy="2511"/>
          </a:xfrm>
        </p:grpSpPr>
        <p:sp>
          <p:nvSpPr>
            <p:cNvPr id="276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218" y="999"/>
              <a:ext cx="3744" cy="2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7653" name="_s97331"/>
            <p:cNvCxnSpPr>
              <a:cxnSpLocks noChangeShapeType="1"/>
              <a:stCxn id="27669" idx="1"/>
              <a:endCxn id="27667" idx="2"/>
            </p:cNvCxnSpPr>
            <p:nvPr/>
          </p:nvCxnSpPr>
          <p:spPr bwMode="auto">
            <a:xfrm rot="10800000">
              <a:off x="2954" y="30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4" name="_s97329"/>
            <p:cNvCxnSpPr>
              <a:cxnSpLocks noChangeShapeType="1"/>
              <a:stCxn id="27668" idx="3"/>
              <a:endCxn id="27667" idx="2"/>
            </p:cNvCxnSpPr>
            <p:nvPr/>
          </p:nvCxnSpPr>
          <p:spPr bwMode="auto">
            <a:xfrm flipV="1">
              <a:off x="2810" y="30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5" name="_s97327"/>
            <p:cNvCxnSpPr>
              <a:cxnSpLocks noChangeShapeType="1"/>
              <a:stCxn id="27667" idx="1"/>
              <a:endCxn id="27665" idx="2"/>
            </p:cNvCxnSpPr>
            <p:nvPr/>
          </p:nvCxnSpPr>
          <p:spPr bwMode="auto">
            <a:xfrm rot="10800000">
              <a:off x="1802" y="2582"/>
              <a:ext cx="720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6" name="_s97325"/>
            <p:cNvCxnSpPr>
              <a:cxnSpLocks noChangeShapeType="1"/>
              <a:stCxn id="27666" idx="0"/>
              <a:endCxn id="27664" idx="2"/>
            </p:cNvCxnSpPr>
            <p:nvPr/>
          </p:nvCxnSpPr>
          <p:spPr bwMode="auto">
            <a:xfrm flipV="1">
              <a:off x="650" y="2582"/>
              <a:ext cx="0" cy="1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7" name="_s97304"/>
            <p:cNvCxnSpPr>
              <a:cxnSpLocks noChangeShapeType="1"/>
              <a:stCxn id="27665" idx="1"/>
              <a:endCxn id="27663" idx="2"/>
            </p:cNvCxnSpPr>
            <p:nvPr/>
          </p:nvCxnSpPr>
          <p:spPr bwMode="auto">
            <a:xfrm rot="10800000">
              <a:off x="1211" y="2151"/>
              <a:ext cx="159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8" name="_s97298"/>
            <p:cNvCxnSpPr>
              <a:cxnSpLocks noChangeShapeType="1"/>
              <a:stCxn id="27664" idx="3"/>
              <a:endCxn id="27663" idx="2"/>
            </p:cNvCxnSpPr>
            <p:nvPr/>
          </p:nvCxnSpPr>
          <p:spPr bwMode="auto">
            <a:xfrm flipV="1">
              <a:off x="1082" y="2151"/>
              <a:ext cx="129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59" name="_s97296"/>
            <p:cNvCxnSpPr>
              <a:cxnSpLocks noChangeShapeType="1"/>
              <a:stCxn id="27663" idx="0"/>
              <a:endCxn id="27662" idx="2"/>
            </p:cNvCxnSpPr>
            <p:nvPr/>
          </p:nvCxnSpPr>
          <p:spPr bwMode="auto">
            <a:xfrm rot="5400000" flipH="1" flipV="1">
              <a:off x="1147" y="1783"/>
              <a:ext cx="144" cy="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0" name="_s97293"/>
            <p:cNvCxnSpPr>
              <a:cxnSpLocks noChangeShapeType="1"/>
              <a:stCxn id="27662" idx="0"/>
              <a:endCxn id="27661" idx="2"/>
            </p:cNvCxnSpPr>
            <p:nvPr/>
          </p:nvCxnSpPr>
          <p:spPr bwMode="auto">
            <a:xfrm flipH="1" flipV="1">
              <a:off x="1225" y="1287"/>
              <a:ext cx="1" cy="1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661" name="_s97288"/>
            <p:cNvSpPr>
              <a:spLocks noChangeArrowheads="1"/>
            </p:cNvSpPr>
            <p:nvPr/>
          </p:nvSpPr>
          <p:spPr bwMode="auto">
            <a:xfrm>
              <a:off x="505" y="934"/>
              <a:ext cx="1441" cy="35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dirty="0">
                  <a:solidFill>
                    <a:srgbClr val="FFFFFF"/>
                  </a:solidFill>
                </a:rPr>
                <a:t>Identify high risk individuals </a:t>
              </a:r>
            </a:p>
          </p:txBody>
        </p:sp>
        <p:sp>
          <p:nvSpPr>
            <p:cNvPr id="27662" name="_s97290"/>
            <p:cNvSpPr>
              <a:spLocks noChangeArrowheads="1"/>
            </p:cNvSpPr>
            <p:nvPr/>
          </p:nvSpPr>
          <p:spPr bwMode="auto">
            <a:xfrm>
              <a:off x="547" y="1431"/>
              <a:ext cx="1359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sz="1600" dirty="0">
                  <a:solidFill>
                    <a:srgbClr val="FFFFFF"/>
                  </a:solidFill>
                </a:rPr>
                <a:t>Genetic counselling </a:t>
              </a:r>
            </a:p>
            <a:p>
              <a:pPr algn="ctr"/>
              <a:r>
                <a:rPr lang="en-AU" sz="1600" dirty="0">
                  <a:solidFill>
                    <a:srgbClr val="FFFFFF"/>
                  </a:solidFill>
                </a:rPr>
                <a:t>+/- gene mutation  analysis</a:t>
              </a:r>
            </a:p>
          </p:txBody>
        </p:sp>
        <p:sp>
          <p:nvSpPr>
            <p:cNvPr id="27663" name="_s97295"/>
            <p:cNvSpPr>
              <a:spLocks noChangeArrowheads="1"/>
            </p:cNvSpPr>
            <p:nvPr/>
          </p:nvSpPr>
          <p:spPr bwMode="auto">
            <a:xfrm>
              <a:off x="547" y="1863"/>
              <a:ext cx="1327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dirty="0">
                  <a:solidFill>
                    <a:srgbClr val="FFFFFF"/>
                  </a:solidFill>
                </a:rPr>
                <a:t>History</a:t>
              </a:r>
              <a:r>
                <a:rPr lang="en-AU" dirty="0" smtClean="0">
                  <a:solidFill>
                    <a:srgbClr val="FFFFFF"/>
                  </a:solidFill>
                </a:rPr>
                <a:t>, bloods</a:t>
              </a:r>
              <a:endParaRPr lang="en-AU" dirty="0">
                <a:solidFill>
                  <a:srgbClr val="FFFFFF"/>
                </a:solidFill>
              </a:endParaRPr>
            </a:p>
            <a:p>
              <a:pPr algn="ctr"/>
              <a:r>
                <a:rPr lang="en-AU" b="1" dirty="0">
                  <a:solidFill>
                    <a:srgbClr val="FFFFFF"/>
                  </a:solidFill>
                </a:rPr>
                <a:t> EUS</a:t>
              </a:r>
            </a:p>
          </p:txBody>
        </p:sp>
        <p:sp>
          <p:nvSpPr>
            <p:cNvPr id="27664" name="_s97297"/>
            <p:cNvSpPr>
              <a:spLocks noChangeArrowheads="1"/>
            </p:cNvSpPr>
            <p:nvPr/>
          </p:nvSpPr>
          <p:spPr bwMode="auto">
            <a:xfrm>
              <a:off x="218" y="229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b="1">
                  <a:solidFill>
                    <a:srgbClr val="FFFFFF"/>
                  </a:solidFill>
                </a:rPr>
                <a:t>NORMAL</a:t>
              </a:r>
            </a:p>
          </p:txBody>
        </p:sp>
        <p:sp>
          <p:nvSpPr>
            <p:cNvPr id="27665" name="_s97303"/>
            <p:cNvSpPr>
              <a:spLocks noChangeArrowheads="1"/>
            </p:cNvSpPr>
            <p:nvPr/>
          </p:nvSpPr>
          <p:spPr bwMode="auto">
            <a:xfrm>
              <a:off x="1370" y="229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b="1" dirty="0">
                  <a:solidFill>
                    <a:srgbClr val="FFFFFF"/>
                  </a:solidFill>
                </a:rPr>
                <a:t>ABNORMAL</a:t>
              </a:r>
            </a:p>
          </p:txBody>
        </p:sp>
        <p:sp>
          <p:nvSpPr>
            <p:cNvPr id="27666" name="_s97324"/>
            <p:cNvSpPr>
              <a:spLocks noChangeArrowheads="1"/>
            </p:cNvSpPr>
            <p:nvPr/>
          </p:nvSpPr>
          <p:spPr bwMode="auto">
            <a:xfrm>
              <a:off x="218" y="27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sz="1600" dirty="0">
                  <a:solidFill>
                    <a:srgbClr val="FFFFFF"/>
                  </a:solidFill>
                </a:rPr>
                <a:t>Yearly EUS</a:t>
              </a:r>
              <a:r>
                <a:rPr lang="en-AU" sz="1400" dirty="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27667" name="_s97326"/>
            <p:cNvSpPr>
              <a:spLocks noChangeArrowheads="1"/>
            </p:cNvSpPr>
            <p:nvPr/>
          </p:nvSpPr>
          <p:spPr bwMode="auto">
            <a:xfrm>
              <a:off x="2522" y="2726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sz="1600" dirty="0">
                  <a:solidFill>
                    <a:srgbClr val="FFFFFF"/>
                  </a:solidFill>
                </a:rPr>
                <a:t> MDT +/-MRCP</a:t>
              </a:r>
            </a:p>
          </p:txBody>
        </p:sp>
        <p:sp>
          <p:nvSpPr>
            <p:cNvPr id="27668" name="_s97328"/>
            <p:cNvSpPr>
              <a:spLocks noChangeArrowheads="1"/>
            </p:cNvSpPr>
            <p:nvPr/>
          </p:nvSpPr>
          <p:spPr bwMode="auto">
            <a:xfrm>
              <a:off x="1946" y="3158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sz="1600">
                  <a:solidFill>
                    <a:srgbClr val="FFFFFF"/>
                  </a:solidFill>
                </a:rPr>
                <a:t>Surgery</a:t>
              </a:r>
              <a:r>
                <a:rPr lang="en-AU" sz="140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27669" name="_s97330"/>
            <p:cNvSpPr>
              <a:spLocks noChangeArrowheads="1"/>
            </p:cNvSpPr>
            <p:nvPr/>
          </p:nvSpPr>
          <p:spPr bwMode="auto">
            <a:xfrm>
              <a:off x="3098" y="3158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AU" sz="1600" dirty="0"/>
                <a:t>Close </a:t>
              </a:r>
              <a:r>
                <a:rPr lang="en-AU" sz="1600" dirty="0">
                  <a:solidFill>
                    <a:srgbClr val="FFFFFF"/>
                  </a:solidFill>
                </a:rPr>
                <a:t>surveillance</a:t>
              </a:r>
              <a:r>
                <a:rPr lang="en-AU" sz="1600" dirty="0"/>
                <a:t>*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643438" y="1773238"/>
            <a:ext cx="4032250" cy="2030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666600"/>
                </a:solidFill>
                <a:latin typeface="Verdana" charset="0"/>
                <a:ea typeface="+mn-ea"/>
              </a:rPr>
              <a:t>*</a:t>
            </a:r>
            <a:r>
              <a:rPr lang="en-US" b="1" dirty="0">
                <a:latin typeface="Verdana" charset="0"/>
                <a:ea typeface="+mn-ea"/>
              </a:rPr>
              <a:t>EUS Surveillance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Verdana" charset="0"/>
                <a:ea typeface="+mn-ea"/>
              </a:rPr>
              <a:t>Nodule, mass, cyst: 	3-6mthly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Verdana" charset="0"/>
                <a:ea typeface="+mn-ea"/>
              </a:rPr>
              <a:t>CP changes:		6 mthly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latin typeface="Verdana" charset="0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Verdana" charset="0"/>
                <a:ea typeface="+mn-ea"/>
              </a:rPr>
              <a:t>#Psychological questionnaire</a:t>
            </a:r>
            <a:r>
              <a:rPr lang="en-US" dirty="0">
                <a:latin typeface="Verdana" charset="0"/>
                <a:ea typeface="+mn-ea"/>
              </a:rPr>
              <a:t>	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latin typeface="Verdana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0758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 Vincent’s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120 assessed</a:t>
            </a:r>
          </a:p>
          <a:p>
            <a:r>
              <a:rPr lang="en-US" sz="9600" dirty="0" smtClean="0"/>
              <a:t> 76 enrolled and had EUS</a:t>
            </a:r>
            <a:endParaRPr lang="en-US" sz="9600" dirty="0"/>
          </a:p>
          <a:p>
            <a:r>
              <a:rPr lang="en-US" sz="9600" dirty="0" smtClean="0"/>
              <a:t>AGE: 50  or 10y younger than PC</a:t>
            </a:r>
          </a:p>
          <a:p>
            <a:endParaRPr lang="en-US" sz="9600" dirty="0"/>
          </a:p>
          <a:p>
            <a:endParaRPr lang="en-US" sz="9600" dirty="0" smtClean="0"/>
          </a:p>
          <a:p>
            <a:endParaRPr lang="en-US" sz="9600" dirty="0"/>
          </a:p>
          <a:p>
            <a:endParaRPr lang="en-US" sz="96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r>
              <a:rPr lang="en-US" sz="11200" dirty="0" smtClean="0"/>
              <a:t>START AGE 50 or 10 y younger than PC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      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053927"/>
              </p:ext>
            </p:extLst>
          </p:nvPr>
        </p:nvGraphicFramePr>
        <p:xfrm>
          <a:off x="4492618" y="2009533"/>
          <a:ext cx="4651382" cy="3829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94474"/>
              </p:ext>
            </p:extLst>
          </p:nvPr>
        </p:nvGraphicFramePr>
        <p:xfrm>
          <a:off x="792162" y="3803113"/>
          <a:ext cx="4170362" cy="250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926"/>
                <a:gridCol w="2015436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patients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87">
                <a:tc>
                  <a:txBody>
                    <a:bodyPr/>
                    <a:lstStyle/>
                    <a:p>
                      <a:r>
                        <a:rPr lang="en-US" dirty="0" smtClean="0"/>
                        <a:t>1 FDR, multiple SDR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2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FDR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2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FDR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26">
                <a:tc>
                  <a:txBody>
                    <a:bodyPr/>
                    <a:lstStyle/>
                    <a:p>
                      <a:r>
                        <a:rPr lang="en-US" dirty="0" smtClean="0"/>
                        <a:t>BRCA 2,</a:t>
                      </a:r>
                      <a:r>
                        <a:rPr lang="en-US" baseline="0" dirty="0" smtClean="0"/>
                        <a:t> FDR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26">
                <a:tc>
                  <a:txBody>
                    <a:bodyPr/>
                    <a:lstStyle/>
                    <a:p>
                      <a:r>
                        <a:rPr lang="en-US" dirty="0" smtClean="0"/>
                        <a:t>PJ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465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477</TotalTime>
  <Words>1030</Words>
  <Application>Microsoft Macintosh PowerPoint</Application>
  <PresentationFormat>On-screen Show (4:3)</PresentationFormat>
  <Paragraphs>223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Revolution</vt:lpstr>
      <vt:lpstr>Family history and pancreatic cancer</vt:lpstr>
      <vt:lpstr>Who is at high risk?</vt:lpstr>
      <vt:lpstr>Familial pancreatic cancer </vt:lpstr>
      <vt:lpstr>Inherited pancreatic cancer syndromes</vt:lpstr>
      <vt:lpstr>Rationale for screening</vt:lpstr>
      <vt:lpstr>Aim of screening</vt:lpstr>
      <vt:lpstr>Australian Pancreatic Cancer Screening Study</vt:lpstr>
      <vt:lpstr>      Australian protocol</vt:lpstr>
      <vt:lpstr>St Vincent’s Results</vt:lpstr>
      <vt:lpstr>Who enrolls? </vt:lpstr>
      <vt:lpstr>EUS findings SVH * diagnostic yield 26% </vt:lpstr>
      <vt:lpstr>Austin Results</vt:lpstr>
      <vt:lpstr>Counseling </vt:lpstr>
      <vt:lpstr>Problems with screening</vt:lpstr>
      <vt:lpstr>Where do we go from here?</vt:lpstr>
      <vt:lpstr>What can you do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APGI 2016</dc:title>
  <dc:creator>Alina Stoita</dc:creator>
  <cp:lastModifiedBy>Skye McKay</cp:lastModifiedBy>
  <cp:revision>17</cp:revision>
  <dcterms:created xsi:type="dcterms:W3CDTF">2016-05-29T22:37:32Z</dcterms:created>
  <dcterms:modified xsi:type="dcterms:W3CDTF">2016-06-15T01:45:45Z</dcterms:modified>
</cp:coreProperties>
</file>