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256" r:id="rId2"/>
    <p:sldId id="376" r:id="rId3"/>
    <p:sldId id="370" r:id="rId4"/>
    <p:sldId id="371" r:id="rId5"/>
    <p:sldId id="372" r:id="rId6"/>
    <p:sldId id="360" r:id="rId7"/>
    <p:sldId id="361" r:id="rId8"/>
    <p:sldId id="362" r:id="rId9"/>
    <p:sldId id="364" r:id="rId10"/>
    <p:sldId id="366" r:id="rId11"/>
    <p:sldId id="367" r:id="rId12"/>
    <p:sldId id="368" r:id="rId13"/>
    <p:sldId id="373" r:id="rId14"/>
    <p:sldId id="374" r:id="rId15"/>
    <p:sldId id="369" r:id="rId16"/>
    <p:sldId id="377" r:id="rId17"/>
    <p:sldId id="375" r:id="rId18"/>
    <p:sldId id="346"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17" autoAdjust="0"/>
  </p:normalViewPr>
  <p:slideViewPr>
    <p:cSldViewPr>
      <p:cViewPr>
        <p:scale>
          <a:sx n="114" d="100"/>
          <a:sy n="114" d="100"/>
        </p:scale>
        <p:origin x="-1752" y="-68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AU"/>
          </a:p>
        </p:txBody>
      </p:sp>
      <p:sp>
        <p:nvSpPr>
          <p:cNvPr id="696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AA4ADFC-9FB6-4816-A925-10C99B7C8533}" type="datetimeFigureOut">
              <a:rPr lang="en-AU"/>
              <a:pPr>
                <a:defRPr/>
              </a:pPr>
              <a:t>16/06/16</a:t>
            </a:fld>
            <a:endParaRPr lang="en-AU"/>
          </a:p>
        </p:txBody>
      </p:sp>
      <p:sp>
        <p:nvSpPr>
          <p:cNvPr id="696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AU"/>
          </a:p>
        </p:txBody>
      </p:sp>
      <p:sp>
        <p:nvSpPr>
          <p:cNvPr id="696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F9F6F1A-9278-4B45-8AE1-E02A56EF5CD5}" type="slidenum">
              <a:rPr lang="en-AU"/>
              <a:pPr>
                <a:defRPr/>
              </a:pPr>
              <a:t>‹#›</a:t>
            </a:fld>
            <a:endParaRPr lang="en-AU"/>
          </a:p>
        </p:txBody>
      </p:sp>
    </p:spTree>
    <p:extLst>
      <p:ext uri="{BB962C8B-B14F-4D97-AF65-F5344CB8AC3E}">
        <p14:creationId xmlns:p14="http://schemas.microsoft.com/office/powerpoint/2010/main" val="3375403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ＭＳ Ｐゴシック" charset="-128"/>
                <a:cs typeface="+mn-cs"/>
              </a:defRPr>
            </a:lvl1pPr>
          </a:lstStyle>
          <a:p>
            <a:pPr>
              <a:defRPr/>
            </a:pPr>
            <a:endParaRPr lang="en-AU"/>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cs typeface="+mn-cs"/>
              </a:defRPr>
            </a:lvl1pPr>
          </a:lstStyle>
          <a:p>
            <a:pPr>
              <a:defRPr/>
            </a:pPr>
            <a:endParaRPr lang="en-AU"/>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ＭＳ Ｐゴシック" charset="-128"/>
                <a:cs typeface="+mn-cs"/>
              </a:defRPr>
            </a:lvl1pPr>
          </a:lstStyle>
          <a:p>
            <a:pPr>
              <a:defRPr/>
            </a:pPr>
            <a:endParaRPr lang="en-AU"/>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128"/>
                <a:cs typeface="+mn-cs"/>
              </a:defRPr>
            </a:lvl1pPr>
          </a:lstStyle>
          <a:p>
            <a:pPr>
              <a:defRPr/>
            </a:pPr>
            <a:fld id="{39494A85-0E34-4F51-8BB3-780A74DE7AB4}" type="slidenum">
              <a:rPr lang="en-AU"/>
              <a:pPr>
                <a:defRPr/>
              </a:pPr>
              <a:t>‹#›</a:t>
            </a:fld>
            <a:endParaRPr lang="en-AU"/>
          </a:p>
        </p:txBody>
      </p:sp>
    </p:spTree>
    <p:extLst>
      <p:ext uri="{BB962C8B-B14F-4D97-AF65-F5344CB8AC3E}">
        <p14:creationId xmlns:p14="http://schemas.microsoft.com/office/powerpoint/2010/main" val="3547778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4CBBE2C0-5EB6-4C26-9D6C-E433B950A93F}" type="slidenum">
              <a:rPr lang="en-AU" smtClean="0">
                <a:ea typeface="ＭＳ Ｐゴシック"/>
                <a:cs typeface="ＭＳ Ｐゴシック"/>
              </a:rPr>
              <a:pPr/>
              <a:t>1</a:t>
            </a:fld>
            <a:endParaRPr lang="en-AU" smtClean="0">
              <a:ea typeface="ＭＳ Ｐゴシック"/>
              <a:cs typeface="ＭＳ Ｐゴシック"/>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AU"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en-AU"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1144588" y="685800"/>
            <a:ext cx="4572000" cy="3429000"/>
          </a:xfrm>
          <a:ln/>
        </p:spPr>
      </p:sp>
      <p:sp>
        <p:nvSpPr>
          <p:cNvPr id="3" name="Notes Placeholder 2"/>
          <p:cNvSpPr>
            <a:spLocks noGrp="1"/>
          </p:cNvSpPr>
          <p:nvPr>
            <p:ph type="body" idx="1"/>
          </p:nvPr>
        </p:nvSpPr>
        <p:spPr/>
        <p:txBody>
          <a:bodyPr lIns="91430" tIns="45715" rIns="91430" bIns="45715">
            <a:normAutofit fontScale="92500" lnSpcReduction="10000"/>
          </a:bodyPr>
          <a:lstStyle/>
          <a:p>
            <a:pPr eaLnBrk="1" hangingPunct="1">
              <a:defRPr/>
            </a:pPr>
            <a:endParaRPr lang="en-AU" dirty="0" smtClean="0">
              <a:ea typeface="+mn-ea"/>
              <a:cs typeface="+mn-cs"/>
            </a:endParaRPr>
          </a:p>
        </p:txBody>
      </p:sp>
      <p:sp>
        <p:nvSpPr>
          <p:cNvPr id="491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a:fld id="{C7B18078-4343-406A-B8E7-7A6F74558176}" type="slidenum">
              <a:rPr lang="en-AU" sz="1200"/>
              <a:pPr algn="r"/>
              <a:t>4</a:t>
            </a:fld>
            <a:endParaRPr lang="en-AU"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endParaRPr lang="en-AU"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DACF27-3067-40D4-A59D-B491A29F23F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EF1E43-8A21-44A1-A85C-8F54828464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551377-3862-47AC-9166-57B321DFB1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CB9FB4-EED0-4180-9F7A-E98755DDB7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ECC54-A97C-4BA1-85D4-4B5CAC1900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437DDE-966D-4B04-B9AD-89EE9FF1D4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F1AA42-7880-439C-8E49-ADD90BC8BE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5A72E4-E4A2-4142-A753-32E18513D0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8BFF1A-BE3D-49C8-BDAE-9B26074241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23062F-DE8D-423A-A1C8-A601F95770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13C35F-1F90-4368-943A-1B9B1078E7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E40C53-4271-4DAC-BDDF-34D3153A29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charset="-128"/>
                <a:cs typeface="+mn-cs"/>
              </a:defRPr>
            </a:lvl1pPr>
          </a:lstStyle>
          <a:p>
            <a:pPr>
              <a:defRPr/>
            </a:pPr>
            <a:fld id="{0B74C7D8-0486-4669-A5BF-C71FE0F2BE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file://localhost/health/indexinglinkhandler/sng/au/Waddell,+Nicola/$N?accountid=130851" TargetMode="External"/><Relationship Id="rId4" Type="http://schemas.openxmlformats.org/officeDocument/2006/relationships/hyperlink" Target="file://localhost/health/indexinglinkhandler/sng/au/Pajic,+Marina/$N?accountid=130851" TargetMode="External"/><Relationship Id="rId5" Type="http://schemas.openxmlformats.org/officeDocument/2006/relationships/hyperlink" Target="file://localhost/health/indexinglinkhandler/sng/au/Patch,+Ann-Marie/$N?accountid=130851" TargetMode="External"/><Relationship Id="rId6" Type="http://schemas.openxmlformats.org/officeDocument/2006/relationships/hyperlink" Target="file://localhost/health/indexinglinkhandler/sng/au/Chang,+David+K/$N?accountid=130851" TargetMode="External"/><Relationship Id="rId7" Type="http://schemas.openxmlformats.org/officeDocument/2006/relationships/hyperlink" Target="file://localhost/health/indexinglinkhandler/sng/au/Kassahn,+Karin+S/$N?accountid=130851" TargetMode="External"/><Relationship Id="rId8" Type="http://schemas.openxmlformats.org/officeDocument/2006/relationships/hyperlink" Target="file://localhost/health/pubidlinkhandler/sng/pubtitle/Nature/$N/40569/PagePdf/1661579565/fulltextPDF/269F10F04204DEBPQ/1?accountid=130851" TargetMode="External"/><Relationship Id="rId9" Type="http://schemas.openxmlformats.org/officeDocument/2006/relationships/hyperlink" Target="file://localhost/health/indexingvolumeissuelinkhandler/40569/Nature/02015Y02Y26$23Feb+26,+2015$3b++Vol.+518+$287540$29/518/7540?accountid=130851" TargetMode="Externa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smh.com.au/nsw/the-harsh-reality-of-personalised-medicine-20150420-1mp3x6.html" TargetMode="External"/><Relationship Id="rId4" Type="http://schemas.openxmlformats.org/officeDocument/2006/relationships/hyperlink" Target="http://ec.tynt.com/b/rw?id=aBfWCmwwCr37XTadbiUzgI&amp;u=smh" TargetMode="External"/><Relationship Id="rId5" Type="http://schemas.openxmlformats.org/officeDocument/2006/relationships/hyperlink" Target="http://ec.tynt.com/b/rf?id=aBfWCmwwCr37XTadbiUzgI&amp;u=sydneymorningherald" TargetMode="External"/><Relationship Id="rId1" Type="http://schemas.openxmlformats.org/officeDocument/2006/relationships/slideLayout" Target="../slideLayouts/slideLayout2.xml"/><Relationship Id="rId2" Type="http://schemas.openxmlformats.org/officeDocument/2006/relationships/hyperlink" Target="http://www.smh.com.au/nsw/by/Amy-Cordero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9552" y="332656"/>
            <a:ext cx="7992888" cy="886544"/>
          </a:xfrm>
        </p:spPr>
        <p:txBody>
          <a:bodyPr/>
          <a:lstStyle/>
          <a:p>
            <a:pPr algn="l" eaLnBrk="1" hangingPunct="1"/>
            <a:r>
              <a:rPr lang="en-US" sz="4000" dirty="0" smtClean="0">
                <a:solidFill>
                  <a:schemeClr val="bg1"/>
                </a:solidFill>
                <a:latin typeface="Tahoma" pitchFamily="34" charset="0"/>
              </a:rPr>
              <a:t/>
            </a:r>
            <a:br>
              <a:rPr lang="en-US" sz="4000" dirty="0" smtClean="0">
                <a:solidFill>
                  <a:schemeClr val="bg1"/>
                </a:solidFill>
                <a:latin typeface="Tahoma" pitchFamily="34" charset="0"/>
              </a:rPr>
            </a:br>
            <a:r>
              <a:rPr lang="en-US" sz="4000" dirty="0" smtClean="0">
                <a:solidFill>
                  <a:schemeClr val="bg1"/>
                </a:solidFill>
                <a:latin typeface="Tahoma" pitchFamily="34" charset="0"/>
              </a:rPr>
              <a:t/>
            </a:r>
            <a:br>
              <a:rPr lang="en-US" sz="4000" dirty="0" smtClean="0">
                <a:solidFill>
                  <a:schemeClr val="bg1"/>
                </a:solidFill>
                <a:latin typeface="Tahoma" pitchFamily="34" charset="0"/>
              </a:rPr>
            </a:br>
            <a:r>
              <a:rPr lang="en-US" sz="4000" dirty="0" smtClean="0">
                <a:solidFill>
                  <a:schemeClr val="bg1"/>
                </a:solidFill>
                <a:latin typeface="Tahoma" pitchFamily="34" charset="0"/>
              </a:rPr>
              <a:t/>
            </a:r>
            <a:br>
              <a:rPr lang="en-US" sz="4000" dirty="0" smtClean="0">
                <a:solidFill>
                  <a:schemeClr val="bg1"/>
                </a:solidFill>
                <a:latin typeface="Tahoma" pitchFamily="34" charset="0"/>
              </a:rPr>
            </a:br>
            <a:r>
              <a:rPr lang="en-US" sz="4000" dirty="0" smtClean="0">
                <a:solidFill>
                  <a:schemeClr val="bg1"/>
                </a:solidFill>
                <a:latin typeface="Tahoma" pitchFamily="34" charset="0"/>
              </a:rPr>
              <a:t/>
            </a:r>
            <a:br>
              <a:rPr lang="en-US" sz="4000" dirty="0" smtClean="0">
                <a:solidFill>
                  <a:schemeClr val="bg1"/>
                </a:solidFill>
                <a:latin typeface="Tahoma" pitchFamily="34" charset="0"/>
              </a:rPr>
            </a:br>
            <a:r>
              <a:rPr lang="en-US" sz="4000" dirty="0" smtClean="0">
                <a:solidFill>
                  <a:schemeClr val="bg1"/>
                </a:solidFill>
                <a:latin typeface="Tahoma" pitchFamily="34" charset="0"/>
              </a:rPr>
              <a:t/>
            </a:r>
            <a:br>
              <a:rPr lang="en-US" sz="4000" dirty="0" smtClean="0">
                <a:solidFill>
                  <a:schemeClr val="bg1"/>
                </a:solidFill>
                <a:latin typeface="Tahoma" pitchFamily="34" charset="0"/>
              </a:rPr>
            </a:br>
            <a:r>
              <a:rPr lang="en-US" sz="2800" dirty="0" smtClean="0">
                <a:solidFill>
                  <a:schemeClr val="bg1"/>
                </a:solidFill>
                <a:latin typeface="Tahoma" pitchFamily="34" charset="0"/>
              </a:rPr>
              <a:t>An update on clinical trials and </a:t>
            </a:r>
            <a:r>
              <a:rPr lang="en-US" sz="2800" dirty="0" err="1" smtClean="0">
                <a:solidFill>
                  <a:schemeClr val="bg1"/>
                </a:solidFill>
                <a:latin typeface="Tahoma" pitchFamily="34" charset="0"/>
              </a:rPr>
              <a:t>personalised</a:t>
            </a:r>
            <a:r>
              <a:rPr lang="en-US" sz="2800" dirty="0" smtClean="0">
                <a:solidFill>
                  <a:schemeClr val="bg1"/>
                </a:solidFill>
                <a:latin typeface="Tahoma" pitchFamily="34" charset="0"/>
              </a:rPr>
              <a:t> medicine  for pancreas cancer in Australia</a:t>
            </a:r>
            <a:br>
              <a:rPr lang="en-US" sz="2800" dirty="0" smtClean="0">
                <a:solidFill>
                  <a:schemeClr val="bg1"/>
                </a:solidFill>
                <a:latin typeface="Tahoma" pitchFamily="34" charset="0"/>
              </a:rPr>
            </a:br>
            <a:r>
              <a:rPr lang="en-US" sz="3600" dirty="0" smtClean="0">
                <a:solidFill>
                  <a:schemeClr val="bg1"/>
                </a:solidFill>
                <a:latin typeface="Tahoma" pitchFamily="34" charset="0"/>
              </a:rPr>
              <a:t/>
            </a:r>
            <a:br>
              <a:rPr lang="en-US" sz="3600" dirty="0" smtClean="0">
                <a:solidFill>
                  <a:schemeClr val="bg1"/>
                </a:solidFill>
                <a:latin typeface="Tahoma" pitchFamily="34" charset="0"/>
              </a:rPr>
            </a:br>
            <a:r>
              <a:rPr lang="en-US" sz="3200" dirty="0" smtClean="0">
                <a:solidFill>
                  <a:schemeClr val="bg1"/>
                </a:solidFill>
                <a:latin typeface="Tahoma" pitchFamily="34" charset="0"/>
              </a:rPr>
              <a:t>Lorraine Chantrill</a:t>
            </a:r>
            <a:r>
              <a:rPr lang="en-US" sz="3600" dirty="0" smtClean="0">
                <a:solidFill>
                  <a:schemeClr val="bg1"/>
                </a:solidFill>
                <a:latin typeface="Tahoma" pitchFamily="34" charset="0"/>
              </a:rPr>
              <a:t/>
            </a:r>
            <a:br>
              <a:rPr lang="en-US" sz="3600" dirty="0" smtClean="0">
                <a:solidFill>
                  <a:schemeClr val="bg1"/>
                </a:solidFill>
                <a:latin typeface="Tahoma" pitchFamily="34" charset="0"/>
              </a:rPr>
            </a:br>
            <a:r>
              <a:rPr lang="en-US" sz="2000" dirty="0" smtClean="0">
                <a:solidFill>
                  <a:schemeClr val="bg1"/>
                </a:solidFill>
                <a:latin typeface="Tahoma" pitchFamily="34" charset="0"/>
              </a:rPr>
              <a:t>Medical Oncologist</a:t>
            </a:r>
            <a:br>
              <a:rPr lang="en-US" sz="2000" dirty="0" smtClean="0">
                <a:solidFill>
                  <a:schemeClr val="bg1"/>
                </a:solidFill>
                <a:latin typeface="Tahoma" pitchFamily="34" charset="0"/>
              </a:rPr>
            </a:br>
            <a:r>
              <a:rPr lang="en-US" sz="2000" dirty="0" smtClean="0">
                <a:solidFill>
                  <a:schemeClr val="bg1"/>
                </a:solidFill>
                <a:latin typeface="Tahoma" pitchFamily="34" charset="0"/>
              </a:rPr>
              <a:t>Macarthur Cancer Therapy Centre</a:t>
            </a:r>
            <a:r>
              <a:rPr lang="en-US" sz="2400" dirty="0" smtClean="0">
                <a:solidFill>
                  <a:schemeClr val="bg1"/>
                </a:solidFill>
                <a:latin typeface="Tahoma" pitchFamily="34" charset="0"/>
              </a:rPr>
              <a:t/>
            </a:r>
            <a:br>
              <a:rPr lang="en-US" sz="2400" dirty="0" smtClean="0">
                <a:solidFill>
                  <a:schemeClr val="bg1"/>
                </a:solidFill>
                <a:latin typeface="Tahoma" pitchFamily="34" charset="0"/>
              </a:rPr>
            </a:br>
            <a:r>
              <a:rPr lang="en-US" sz="2000" dirty="0" err="1" smtClean="0">
                <a:solidFill>
                  <a:schemeClr val="bg1"/>
                </a:solidFill>
                <a:latin typeface="Tahoma" pitchFamily="34" charset="0"/>
              </a:rPr>
              <a:t>Kinghorn</a:t>
            </a:r>
            <a:r>
              <a:rPr lang="en-US" sz="2000" dirty="0" smtClean="0">
                <a:solidFill>
                  <a:schemeClr val="bg1"/>
                </a:solidFill>
                <a:latin typeface="Tahoma" pitchFamily="34" charset="0"/>
              </a:rPr>
              <a:t> Cancer Centre</a:t>
            </a:r>
            <a:br>
              <a:rPr lang="en-US" sz="2000" dirty="0" smtClean="0">
                <a:solidFill>
                  <a:schemeClr val="bg1"/>
                </a:solidFill>
                <a:latin typeface="Tahoma" pitchFamily="34" charset="0"/>
              </a:rPr>
            </a:br>
            <a:r>
              <a:rPr lang="en-US" sz="2000" dirty="0" smtClean="0">
                <a:solidFill>
                  <a:schemeClr val="bg1"/>
                </a:solidFill>
                <a:latin typeface="Tahoma" pitchFamily="34" charset="0"/>
              </a:rPr>
              <a:t>Chair, Upper GI working party AGITG</a:t>
            </a:r>
            <a:r>
              <a:rPr lang="en-US" sz="2400" dirty="0" smtClean="0">
                <a:solidFill>
                  <a:schemeClr val="bg1"/>
                </a:solidFill>
                <a:latin typeface="Tahoma" pitchFamily="34" charset="0"/>
              </a:rPr>
              <a:t/>
            </a:r>
            <a:br>
              <a:rPr lang="en-US" sz="2400" dirty="0" smtClean="0">
                <a:solidFill>
                  <a:schemeClr val="bg1"/>
                </a:solidFill>
                <a:latin typeface="Tahoma" pitchFamily="34" charset="0"/>
              </a:rPr>
            </a:br>
            <a:r>
              <a:rPr lang="en-US" sz="2400" dirty="0" smtClean="0">
                <a:solidFill>
                  <a:schemeClr val="bg1"/>
                </a:solidFill>
                <a:latin typeface="Tahoma" pitchFamily="34" charset="0"/>
              </a:rPr>
              <a:t/>
            </a:r>
            <a:br>
              <a:rPr lang="en-US" sz="2400" dirty="0" smtClean="0">
                <a:solidFill>
                  <a:schemeClr val="bg1"/>
                </a:solidFill>
                <a:latin typeface="Tahoma" pitchFamily="34" charset="0"/>
              </a:rPr>
            </a:br>
            <a:r>
              <a:rPr lang="en-US" sz="2400" dirty="0" smtClean="0">
                <a:solidFill>
                  <a:schemeClr val="bg1"/>
                </a:solidFill>
                <a:latin typeface="Tahoma" pitchFamily="34" charset="0"/>
              </a:rPr>
              <a:t/>
            </a:r>
            <a:br>
              <a:rPr lang="en-US" sz="2400" dirty="0" smtClean="0">
                <a:solidFill>
                  <a:schemeClr val="bg1"/>
                </a:solidFill>
                <a:latin typeface="Tahoma" pitchFamily="34" charset="0"/>
              </a:rPr>
            </a:br>
            <a:r>
              <a:rPr lang="en-US" sz="2400" dirty="0" smtClean="0">
                <a:solidFill>
                  <a:schemeClr val="bg1"/>
                </a:solidFill>
                <a:latin typeface="Tahoma" pitchFamily="34" charset="0"/>
              </a:rPr>
              <a:t>APGI 18 June 2016</a:t>
            </a:r>
            <a:endParaRPr lang="en-US" sz="2000" dirty="0" smtClean="0">
              <a:solidFill>
                <a:schemeClr val="bg1"/>
              </a:solidFill>
              <a:latin typeface="Tahoma" pitchFamily="34" charset="0"/>
            </a:endParaRPr>
          </a:p>
        </p:txBody>
      </p:sp>
      <p:sp>
        <p:nvSpPr>
          <p:cNvPr id="16387" name="Rectangle 3"/>
          <p:cNvSpPr>
            <a:spLocks noGrp="1" noChangeArrowheads="1"/>
          </p:cNvSpPr>
          <p:nvPr>
            <p:ph type="subTitle" idx="1"/>
          </p:nvPr>
        </p:nvSpPr>
        <p:spPr>
          <a:xfrm>
            <a:off x="250825" y="2060575"/>
            <a:ext cx="6400800" cy="381000"/>
          </a:xfrm>
        </p:spPr>
        <p:txBody>
          <a:bodyPr/>
          <a:lstStyle/>
          <a:p>
            <a:pPr algn="l" eaLnBrk="1" hangingPunct="1"/>
            <a:endParaRPr lang="en-US" sz="1400" dirty="0" smtClean="0">
              <a:solidFill>
                <a:schemeClr val="bg1"/>
              </a:solidFill>
              <a:latin typeface="Tahoma" pitchFamily="34" charset="0"/>
            </a:endParaRPr>
          </a:p>
          <a:p>
            <a:pPr algn="l" eaLnBrk="1" hangingPunct="1"/>
            <a:endParaRPr lang="en-US" sz="1400" dirty="0" smtClean="0">
              <a:solidFill>
                <a:schemeClr val="bg1"/>
              </a:solidFill>
              <a:latin typeface="Tahoma" pitchFamily="34" charset="0"/>
            </a:endParaRPr>
          </a:p>
          <a:p>
            <a:pPr algn="l" eaLnBrk="1" hangingPunct="1"/>
            <a:endParaRPr lang="en-US" sz="1400" dirty="0" smtClean="0">
              <a:solidFill>
                <a:schemeClr val="bg1"/>
              </a:solidFill>
              <a:latin typeface="Tahoma" pitchFamily="34" charset="0"/>
            </a:endParaRPr>
          </a:p>
          <a:p>
            <a:pPr algn="l" eaLnBrk="1" hangingPunct="1"/>
            <a:endParaRPr lang="en-US" sz="1400" dirty="0" smtClean="0">
              <a:solidFill>
                <a:schemeClr val="bg1"/>
              </a:solidFill>
              <a:latin typeface="Tahoma" pitchFamily="34" charset="0"/>
            </a:endParaRPr>
          </a:p>
          <a:p>
            <a:pPr algn="l" eaLnBrk="1" hangingPunct="1"/>
            <a:endParaRPr lang="en-US" sz="1400" dirty="0" smtClean="0">
              <a:solidFill>
                <a:schemeClr val="bg1"/>
              </a:solidFill>
              <a:latin typeface="Tahoma" pitchFamily="34" charset="0"/>
            </a:endParaRPr>
          </a:p>
          <a:p>
            <a:pPr algn="l" eaLnBrk="1" hangingPunct="1"/>
            <a:endParaRPr lang="en-US" sz="1400" dirty="0" smtClean="0">
              <a:solidFill>
                <a:schemeClr val="bg1"/>
              </a:solidFill>
              <a:latin typeface="Tahoma" pitchFamily="34" charset="0"/>
            </a:endParaRPr>
          </a:p>
          <a:p>
            <a:pPr algn="l" eaLnBrk="1" hangingPunct="1"/>
            <a:endParaRPr lang="en-US" sz="1400" dirty="0" smtClean="0">
              <a:solidFill>
                <a:schemeClr val="bg1"/>
              </a:solidFill>
              <a:latin typeface="Tahoma" pitchFamily="34" charset="0"/>
            </a:endParaRPr>
          </a:p>
          <a:p>
            <a:pPr algn="l" eaLnBrk="1" hangingPunct="1"/>
            <a:endParaRPr lang="en-US" sz="1400" dirty="0" smtClean="0">
              <a:solidFill>
                <a:schemeClr val="bg1"/>
              </a:solidFill>
              <a:latin typeface="Tahoma" pitchFamily="34" charset="0"/>
            </a:endParaRPr>
          </a:p>
          <a:p>
            <a:pPr algn="l" eaLnBrk="1" hangingPunct="1"/>
            <a:endParaRPr lang="en-US" sz="1400" dirty="0" smtClean="0">
              <a:solidFill>
                <a:schemeClr val="bg1"/>
              </a:solidFill>
              <a:latin typeface="Tahoma" pitchFamily="34" charset="0"/>
            </a:endParaRPr>
          </a:p>
          <a:p>
            <a:pPr algn="l" eaLnBrk="1" hangingPunct="1"/>
            <a:endParaRPr lang="en-US" sz="1400" dirty="0" smtClean="0">
              <a:solidFill>
                <a:schemeClr val="bg1"/>
              </a:solidFill>
              <a:latin typeface="Tahoma" pitchFamily="34" charset="0"/>
            </a:endParaRPr>
          </a:p>
          <a:p>
            <a:pPr algn="l" eaLnBrk="1" hangingPunct="1"/>
            <a:endParaRPr lang="en-US" sz="1400" dirty="0" smtClean="0"/>
          </a:p>
        </p:txBody>
      </p:sp>
      <p:sp>
        <p:nvSpPr>
          <p:cNvPr id="16388" name="Text Box 4"/>
          <p:cNvSpPr txBox="1">
            <a:spLocks noChangeArrowheads="1"/>
          </p:cNvSpPr>
          <p:nvPr/>
        </p:nvSpPr>
        <p:spPr bwMode="auto">
          <a:xfrm>
            <a:off x="7010400" y="6400800"/>
            <a:ext cx="1905000" cy="244475"/>
          </a:xfrm>
          <a:prstGeom prst="rect">
            <a:avLst/>
          </a:prstGeom>
          <a:noFill/>
          <a:ln w="9525">
            <a:noFill/>
            <a:miter lim="800000"/>
            <a:headEnd/>
            <a:tailEnd/>
          </a:ln>
        </p:spPr>
        <p:txBody>
          <a:bodyPr>
            <a:spAutoFit/>
          </a:bodyPr>
          <a:lstStyle/>
          <a:p>
            <a:pPr eaLnBrk="0" hangingPunct="0">
              <a:spcBef>
                <a:spcPct val="50000"/>
              </a:spcBef>
            </a:pPr>
            <a:r>
              <a:rPr lang="en-US" sz="1000">
                <a:solidFill>
                  <a:schemeClr val="bg1"/>
                </a:solidFill>
              </a:rPr>
              <a:t>CANCER PROGRAM</a:t>
            </a: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1" y="1484784"/>
            <a:ext cx="924484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27584" y="3861048"/>
            <a:ext cx="4572000" cy="1661993"/>
          </a:xfrm>
          <a:prstGeom prst="rect">
            <a:avLst/>
          </a:prstGeom>
        </p:spPr>
        <p:txBody>
          <a:bodyPr>
            <a:spAutoFit/>
          </a:bodyPr>
          <a:lstStyle/>
          <a:p>
            <a:r>
              <a:rPr lang="en-AU" sz="1200" dirty="0" smtClean="0"/>
              <a:t> </a:t>
            </a:r>
            <a:r>
              <a:rPr lang="en-AU" sz="1200" dirty="0"/>
              <a:t>Subgroups of PDAC based on the</a:t>
            </a:r>
          </a:p>
          <a:p>
            <a:r>
              <a:rPr lang="en-AU" sz="1200" dirty="0"/>
              <a:t>frequency and distribution of structural rearrangements. </a:t>
            </a:r>
            <a:endParaRPr lang="en-AU" sz="1200" dirty="0" smtClean="0"/>
          </a:p>
          <a:p>
            <a:endParaRPr lang="en-AU" sz="1200" dirty="0"/>
          </a:p>
          <a:p>
            <a:r>
              <a:rPr lang="en-AU" sz="1100" dirty="0" smtClean="0"/>
              <a:t>Representative tumours </a:t>
            </a:r>
            <a:r>
              <a:rPr lang="en-AU" sz="1100" dirty="0"/>
              <a:t>of each group are shown. The coloured outer rings are </a:t>
            </a:r>
            <a:r>
              <a:rPr lang="en-AU" sz="1100" dirty="0" err="1" smtClean="0"/>
              <a:t>chromosomes,the</a:t>
            </a:r>
            <a:r>
              <a:rPr lang="en-AU" sz="1100" dirty="0" smtClean="0"/>
              <a:t> </a:t>
            </a:r>
            <a:r>
              <a:rPr lang="en-AU" sz="1100" dirty="0"/>
              <a:t>next ring depicts copy number (red represents gain and green represents</a:t>
            </a:r>
          </a:p>
          <a:p>
            <a:r>
              <a:rPr lang="en-AU" sz="1100" dirty="0"/>
              <a:t>loss), the next is the B allele frequency (proportion of the B allele to </a:t>
            </a:r>
            <a:r>
              <a:rPr lang="en-AU" sz="1100" dirty="0" err="1" smtClean="0"/>
              <a:t>thetotal</a:t>
            </a:r>
            <a:r>
              <a:rPr lang="en-AU" sz="1100" dirty="0" smtClean="0"/>
              <a:t> </a:t>
            </a:r>
            <a:r>
              <a:rPr lang="en-AU" sz="1100" dirty="0"/>
              <a:t>quantity of both alleles). The inner lines depict chromosome </a:t>
            </a:r>
            <a:r>
              <a:rPr lang="en-AU" sz="1100" dirty="0" smtClean="0"/>
              <a:t>structural rearrangements</a:t>
            </a:r>
            <a:r>
              <a:rPr lang="en-AU" sz="1100" dirty="0"/>
              <a:t>.</a:t>
            </a:r>
            <a:endParaRPr lang="en-AU" sz="1800" dirty="0"/>
          </a:p>
        </p:txBody>
      </p:sp>
      <p:sp>
        <p:nvSpPr>
          <p:cNvPr id="4" name="Rectangle 3"/>
          <p:cNvSpPr/>
          <p:nvPr/>
        </p:nvSpPr>
        <p:spPr>
          <a:xfrm>
            <a:off x="6228184" y="5013176"/>
            <a:ext cx="2883126" cy="1223412"/>
          </a:xfrm>
          <a:prstGeom prst="rect">
            <a:avLst/>
          </a:prstGeom>
        </p:spPr>
        <p:txBody>
          <a:bodyPr wrap="square">
            <a:spAutoFit/>
          </a:bodyPr>
          <a:lstStyle/>
          <a:p>
            <a:r>
              <a:rPr lang="en-AU" sz="1050" b="1" dirty="0"/>
              <a:t>Whole genomes redefine the mutational landscape of pancreatic cancer</a:t>
            </a:r>
          </a:p>
          <a:p>
            <a:r>
              <a:rPr lang="en-AU" sz="1050" u="sng" dirty="0">
                <a:solidFill>
                  <a:schemeClr val="tx2"/>
                </a:solidFill>
                <a:hlinkClick r:id="rId3"/>
              </a:rPr>
              <a:t>Waddell, Nicola</a:t>
            </a:r>
            <a:r>
              <a:rPr lang="en-AU" sz="1050" dirty="0">
                <a:solidFill>
                  <a:schemeClr val="tx2"/>
                </a:solidFill>
                <a:hlinkClick r:id="rId3"/>
              </a:rPr>
              <a:t> </a:t>
            </a:r>
          </a:p>
          <a:p>
            <a:r>
              <a:rPr lang="en-AU" sz="1050" u="sng" dirty="0" smtClean="0">
                <a:solidFill>
                  <a:schemeClr val="tx2"/>
                </a:solidFill>
                <a:hlinkClick r:id="rId4"/>
              </a:rPr>
              <a:t>Pajic</a:t>
            </a:r>
            <a:r>
              <a:rPr lang="en-AU" sz="1050" u="sng" dirty="0">
                <a:solidFill>
                  <a:schemeClr val="tx2"/>
                </a:solidFill>
                <a:hlinkClick r:id="rId4"/>
              </a:rPr>
              <a:t>, Marina</a:t>
            </a:r>
            <a:r>
              <a:rPr lang="en-AU" sz="1050" dirty="0">
                <a:solidFill>
                  <a:schemeClr val="tx2"/>
                </a:solidFill>
                <a:hlinkClick r:id="rId4"/>
              </a:rPr>
              <a:t> </a:t>
            </a:r>
          </a:p>
          <a:p>
            <a:r>
              <a:rPr lang="en-AU" sz="1050" u="sng" dirty="0" smtClean="0">
                <a:solidFill>
                  <a:schemeClr val="tx2"/>
                </a:solidFill>
                <a:hlinkClick r:id="rId5"/>
              </a:rPr>
              <a:t>Patch</a:t>
            </a:r>
            <a:r>
              <a:rPr lang="en-AU" sz="1050" u="sng" dirty="0">
                <a:solidFill>
                  <a:schemeClr val="tx2"/>
                </a:solidFill>
                <a:hlinkClick r:id="rId5"/>
              </a:rPr>
              <a:t>, Ann-Marie</a:t>
            </a:r>
            <a:r>
              <a:rPr lang="en-AU" sz="1050" dirty="0">
                <a:solidFill>
                  <a:schemeClr val="tx2"/>
                </a:solidFill>
                <a:hlinkClick r:id="rId5"/>
              </a:rPr>
              <a:t>; </a:t>
            </a:r>
            <a:r>
              <a:rPr lang="en-AU" sz="1050" u="sng" dirty="0">
                <a:solidFill>
                  <a:schemeClr val="tx2"/>
                </a:solidFill>
                <a:hlinkClick r:id="rId6"/>
              </a:rPr>
              <a:t>Chang, David K</a:t>
            </a:r>
            <a:r>
              <a:rPr lang="en-AU" sz="1050" dirty="0">
                <a:solidFill>
                  <a:schemeClr val="tx2"/>
                </a:solidFill>
                <a:hlinkClick r:id="rId6"/>
              </a:rPr>
              <a:t>; </a:t>
            </a:r>
            <a:r>
              <a:rPr lang="en-AU" sz="1050" u="sng" dirty="0" err="1">
                <a:solidFill>
                  <a:schemeClr val="tx2"/>
                </a:solidFill>
                <a:hlinkClick r:id="rId7"/>
              </a:rPr>
              <a:t>Kassahn</a:t>
            </a:r>
            <a:r>
              <a:rPr lang="en-AU" sz="1050" u="sng" dirty="0">
                <a:solidFill>
                  <a:schemeClr val="tx2"/>
                </a:solidFill>
                <a:hlinkClick r:id="rId7"/>
              </a:rPr>
              <a:t>, Karin S</a:t>
            </a:r>
            <a:r>
              <a:rPr lang="en-AU" sz="1050" dirty="0">
                <a:solidFill>
                  <a:schemeClr val="tx2"/>
                </a:solidFill>
                <a:hlinkClick r:id="rId7"/>
              </a:rPr>
              <a:t>; et al. </a:t>
            </a:r>
            <a:r>
              <a:rPr lang="en-AU" sz="1050" b="1" u="sng" dirty="0" smtClean="0">
                <a:solidFill>
                  <a:schemeClr val="tx2"/>
                </a:solidFill>
                <a:hlinkClick r:id="rId8"/>
              </a:rPr>
              <a:t>Nature</a:t>
            </a:r>
            <a:r>
              <a:rPr lang="en-AU" sz="1050" b="1" u="sng" dirty="0" smtClean="0">
                <a:solidFill>
                  <a:schemeClr val="tx2"/>
                </a:solidFill>
              </a:rPr>
              <a:t> </a:t>
            </a:r>
            <a:r>
              <a:rPr lang="en-AU" sz="1050" u="sng" dirty="0" smtClean="0">
                <a:solidFill>
                  <a:schemeClr val="tx2"/>
                </a:solidFill>
                <a:hlinkClick r:id="rId9"/>
              </a:rPr>
              <a:t>518.7540</a:t>
            </a:r>
            <a:r>
              <a:rPr lang="en-AU" sz="1050" dirty="0" smtClean="0">
                <a:solidFill>
                  <a:schemeClr val="tx2"/>
                </a:solidFill>
                <a:hlinkClick r:id="rId9"/>
              </a:rPr>
              <a:t> </a:t>
            </a:r>
            <a:r>
              <a:rPr lang="en-AU" sz="1050" dirty="0">
                <a:solidFill>
                  <a:schemeClr val="tx2"/>
                </a:solidFill>
                <a:hlinkClick r:id="rId9"/>
              </a:rPr>
              <a:t>(Feb 26, 2015): </a:t>
            </a:r>
          </a:p>
        </p:txBody>
      </p:sp>
    </p:spTree>
    <p:extLst>
      <p:ext uri="{BB962C8B-B14F-4D97-AF65-F5344CB8AC3E}">
        <p14:creationId xmlns:p14="http://schemas.microsoft.com/office/powerpoint/2010/main" val="187546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0648"/>
            <a:ext cx="46482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89" y="3356992"/>
            <a:ext cx="46482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32656"/>
            <a:ext cx="25050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24379" y="4437112"/>
            <a:ext cx="3312368" cy="1600438"/>
          </a:xfrm>
          <a:prstGeom prst="rect">
            <a:avLst/>
          </a:prstGeom>
        </p:spPr>
        <p:txBody>
          <a:bodyPr wrap="square">
            <a:spAutoFit/>
          </a:bodyPr>
          <a:lstStyle/>
          <a:p>
            <a:r>
              <a:rPr lang="en-AU" sz="1400" dirty="0"/>
              <a:t>Treatment of the recurrence with FOLFOX resulted in an exceptional </a:t>
            </a:r>
            <a:r>
              <a:rPr lang="en-AU" sz="1400" dirty="0" smtClean="0"/>
              <a:t>response with </a:t>
            </a:r>
            <a:r>
              <a:rPr lang="en-AU" sz="1400" dirty="0"/>
              <a:t>recanalization of the portal vein which was previously obliterated </a:t>
            </a:r>
            <a:r>
              <a:rPr lang="en-AU" sz="1400" dirty="0" smtClean="0"/>
              <a:t>by tumour </a:t>
            </a:r>
            <a:r>
              <a:rPr lang="en-AU" sz="1400" dirty="0"/>
              <a:t>and resolution of the mass with complete normalization of CA19.9</a:t>
            </a:r>
          </a:p>
        </p:txBody>
      </p:sp>
    </p:spTree>
    <p:extLst>
      <p:ext uri="{BB962C8B-B14F-4D97-AF65-F5344CB8AC3E}">
        <p14:creationId xmlns:p14="http://schemas.microsoft.com/office/powerpoint/2010/main" val="6984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1689" y="0"/>
            <a:ext cx="3298463" cy="5859382"/>
          </a:xfrm>
          <a:prstGeom prst="rect">
            <a:avLst/>
          </a:prstGeom>
        </p:spPr>
      </p:pic>
    </p:spTree>
    <p:extLst>
      <p:ext uri="{BB962C8B-B14F-4D97-AF65-F5344CB8AC3E}">
        <p14:creationId xmlns:p14="http://schemas.microsoft.com/office/powerpoint/2010/main" val="2498827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2.png"/>
          <p:cNvPicPr>
            <a:picLocks noChangeAspect="1"/>
          </p:cNvPicPr>
          <p:nvPr/>
        </p:nvPicPr>
        <p:blipFill>
          <a:blip r:embed="rId2" cstate="print"/>
          <a:stretch>
            <a:fillRect/>
          </a:stretch>
        </p:blipFill>
        <p:spPr>
          <a:xfrm>
            <a:off x="2640169" y="0"/>
            <a:ext cx="3863662"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3.png"/>
          <p:cNvPicPr>
            <a:picLocks noChangeAspect="1"/>
          </p:cNvPicPr>
          <p:nvPr/>
        </p:nvPicPr>
        <p:blipFill>
          <a:blip r:embed="rId2" cstate="print"/>
          <a:stretch>
            <a:fillRect/>
          </a:stretch>
        </p:blipFill>
        <p:spPr>
          <a:xfrm>
            <a:off x="2640169" y="0"/>
            <a:ext cx="3863662"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6044" y="1844824"/>
            <a:ext cx="4572000" cy="3046988"/>
          </a:xfrm>
          <a:prstGeom prst="rect">
            <a:avLst/>
          </a:prstGeom>
        </p:spPr>
        <p:txBody>
          <a:bodyPr>
            <a:spAutoFit/>
          </a:bodyPr>
          <a:lstStyle/>
          <a:p>
            <a:r>
              <a:rPr lang="en-AU" b="1" dirty="0"/>
              <a:t>POLO: A randomized phase III trial of </a:t>
            </a:r>
            <a:r>
              <a:rPr lang="en-AU" b="1" dirty="0" err="1"/>
              <a:t>olaparib</a:t>
            </a:r>
            <a:r>
              <a:rPr lang="en-AU" b="1" dirty="0"/>
              <a:t> tablets in patients with metastatic pancreatic cancer (</a:t>
            </a:r>
            <a:r>
              <a:rPr lang="en-AU" b="1" dirty="0" err="1"/>
              <a:t>mPC</a:t>
            </a:r>
            <a:r>
              <a:rPr lang="en-AU" b="1" dirty="0"/>
              <a:t>) and a </a:t>
            </a:r>
            <a:r>
              <a:rPr lang="en-AU" b="1" dirty="0" err="1"/>
              <a:t>germline</a:t>
            </a:r>
            <a:r>
              <a:rPr lang="en-AU" b="1" dirty="0"/>
              <a:t> </a:t>
            </a:r>
            <a:r>
              <a:rPr lang="en-AU" b="1" i="1" dirty="0"/>
              <a:t>BRCA1/2</a:t>
            </a:r>
            <a:r>
              <a:rPr lang="en-AU" b="1" dirty="0"/>
              <a:t>mutation (</a:t>
            </a:r>
            <a:r>
              <a:rPr lang="en-AU" b="1" dirty="0" err="1"/>
              <a:t>g</a:t>
            </a:r>
            <a:r>
              <a:rPr lang="en-AU" b="1" i="1" dirty="0" err="1"/>
              <a:t>BRCA</a:t>
            </a:r>
            <a:r>
              <a:rPr lang="en-AU" b="1" dirty="0" err="1"/>
              <a:t>m</a:t>
            </a:r>
            <a:r>
              <a:rPr lang="en-AU" b="1" dirty="0"/>
              <a:t>) who have not progressed following first-line chemotherapy.</a:t>
            </a:r>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548680"/>
            <a:ext cx="2095500" cy="838200"/>
          </a:xfrm>
          <a:prstGeom prst="rect">
            <a:avLst/>
          </a:prstGeom>
        </p:spPr>
      </p:pic>
    </p:spTree>
    <p:extLst>
      <p:ext uri="{BB962C8B-B14F-4D97-AF65-F5344CB8AC3E}">
        <p14:creationId xmlns:p14="http://schemas.microsoft.com/office/powerpoint/2010/main" val="1617987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Yosemite</a:t>
            </a:r>
            <a:endParaRPr lang="en-AU" dirty="0"/>
          </a:p>
        </p:txBody>
      </p:sp>
      <p:sp>
        <p:nvSpPr>
          <p:cNvPr id="3" name="Rectangle 2"/>
          <p:cNvSpPr/>
          <p:nvPr/>
        </p:nvSpPr>
        <p:spPr>
          <a:xfrm>
            <a:off x="2286000" y="2090172"/>
            <a:ext cx="6030416" cy="2308324"/>
          </a:xfrm>
          <a:prstGeom prst="rect">
            <a:avLst/>
          </a:prstGeom>
        </p:spPr>
        <p:txBody>
          <a:bodyPr wrap="square">
            <a:spAutoFit/>
          </a:bodyPr>
          <a:lstStyle/>
          <a:p>
            <a:r>
              <a:rPr lang="en-AU" dirty="0" smtClean="0"/>
              <a:t>Delta-like </a:t>
            </a:r>
            <a:r>
              <a:rPr lang="en-AU" dirty="0" err="1" smtClean="0"/>
              <a:t>ligand</a:t>
            </a:r>
            <a:r>
              <a:rPr lang="en-AU" dirty="0" smtClean="0"/>
              <a:t> 4 (DLL4) activates the Notch pathway. DEM is a humanized IgG</a:t>
            </a:r>
            <a:r>
              <a:rPr lang="en-AU" baseline="-25000" dirty="0" smtClean="0"/>
              <a:t>2</a:t>
            </a:r>
            <a:r>
              <a:rPr lang="en-AU" dirty="0" smtClean="0"/>
              <a:t>anti-DLL4 antibody that inhibits </a:t>
            </a:r>
            <a:r>
              <a:rPr lang="en-AU" dirty="0" err="1" smtClean="0"/>
              <a:t>tumor</a:t>
            </a:r>
            <a:r>
              <a:rPr lang="en-AU" dirty="0" smtClean="0"/>
              <a:t> growth &amp; decreases cancer stem cell frequency in human </a:t>
            </a:r>
            <a:r>
              <a:rPr lang="en-AU" dirty="0" err="1" smtClean="0"/>
              <a:t>tumor</a:t>
            </a:r>
            <a:r>
              <a:rPr lang="en-AU" dirty="0" smtClean="0"/>
              <a:t> </a:t>
            </a:r>
            <a:r>
              <a:rPr lang="en-AU" dirty="0" err="1" smtClean="0"/>
              <a:t>xenograft</a:t>
            </a:r>
            <a:r>
              <a:rPr lang="en-AU" dirty="0" smtClean="0"/>
              <a:t> models.</a:t>
            </a:r>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HALO biomarker-driven</a:t>
            </a:r>
            <a:endParaRPr lang="en-AU" dirty="0"/>
          </a:p>
        </p:txBody>
      </p:sp>
      <p:sp>
        <p:nvSpPr>
          <p:cNvPr id="3" name="Rectangle 2"/>
          <p:cNvSpPr/>
          <p:nvPr/>
        </p:nvSpPr>
        <p:spPr>
          <a:xfrm>
            <a:off x="1043608" y="1844824"/>
            <a:ext cx="6174432" cy="4154984"/>
          </a:xfrm>
          <a:prstGeom prst="rect">
            <a:avLst/>
          </a:prstGeom>
        </p:spPr>
        <p:txBody>
          <a:bodyPr wrap="square">
            <a:spAutoFit/>
          </a:bodyPr>
          <a:lstStyle/>
          <a:p>
            <a:endParaRPr lang="en-AU" dirty="0" smtClean="0"/>
          </a:p>
          <a:p>
            <a:r>
              <a:rPr lang="en-AU" dirty="0" smtClean="0"/>
              <a:t> </a:t>
            </a:r>
            <a:r>
              <a:rPr lang="en-AU" b="1" dirty="0" smtClean="0"/>
              <a:t>A Phase 3, Randomized, Double-Blind, Placebo-Controlled, Multicenter Study of </a:t>
            </a:r>
            <a:r>
              <a:rPr lang="en-AU" b="1" dirty="0" err="1" smtClean="0"/>
              <a:t>PEGylated</a:t>
            </a:r>
            <a:r>
              <a:rPr lang="en-AU" b="1" dirty="0" smtClean="0"/>
              <a:t> Recombinant Human </a:t>
            </a:r>
            <a:r>
              <a:rPr lang="en-AU" b="1" dirty="0" err="1" smtClean="0"/>
              <a:t>Hyaluronidase</a:t>
            </a:r>
            <a:r>
              <a:rPr lang="en-AU" b="1" dirty="0" smtClean="0"/>
              <a:t> (PEGPH20) in Combination with nab-</a:t>
            </a:r>
            <a:r>
              <a:rPr lang="en-AU" b="1" dirty="0" err="1" smtClean="0"/>
              <a:t>Paclitaxel</a:t>
            </a:r>
            <a:r>
              <a:rPr lang="en-AU" b="1" dirty="0" smtClean="0"/>
              <a:t> Plus </a:t>
            </a:r>
            <a:r>
              <a:rPr lang="en-AU" b="1" dirty="0" err="1" smtClean="0"/>
              <a:t>Gemcitabine</a:t>
            </a:r>
            <a:r>
              <a:rPr lang="en-AU" b="1" dirty="0" smtClean="0"/>
              <a:t> Compared with Placebo Plus nab-</a:t>
            </a:r>
            <a:r>
              <a:rPr lang="en-AU" b="1" dirty="0" err="1" smtClean="0"/>
              <a:t>Paclitaxel</a:t>
            </a:r>
            <a:r>
              <a:rPr lang="en-AU" b="1" dirty="0" smtClean="0"/>
              <a:t> and </a:t>
            </a:r>
            <a:r>
              <a:rPr lang="en-AU" b="1" dirty="0" err="1" smtClean="0"/>
              <a:t>Gemcitabine</a:t>
            </a:r>
            <a:r>
              <a:rPr lang="en-AU" b="1" dirty="0" smtClean="0"/>
              <a:t> in Subjects with </a:t>
            </a:r>
            <a:r>
              <a:rPr lang="en-AU" b="1" dirty="0" err="1" smtClean="0"/>
              <a:t>Hyaluronan</a:t>
            </a:r>
            <a:r>
              <a:rPr lang="en-AU" b="1" dirty="0" smtClean="0"/>
              <a:t>-High Stage IV Previously Untreated Pancreatic </a:t>
            </a:r>
            <a:r>
              <a:rPr lang="en-AU" b="1" dirty="0" err="1" smtClean="0"/>
              <a:t>Ductal</a:t>
            </a:r>
            <a:r>
              <a:rPr lang="en-AU" b="1" dirty="0" smtClean="0"/>
              <a:t> </a:t>
            </a:r>
            <a:r>
              <a:rPr lang="en-AU" b="1" dirty="0" err="1" smtClean="0"/>
              <a:t>Adenocarcinoma</a:t>
            </a:r>
            <a:r>
              <a:rPr lang="en-AU" b="1" dirty="0" smtClean="0"/>
              <a:t> </a:t>
            </a:r>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AU" sz="4000" smtClean="0"/>
              <a:t>Creation of the pancreas cancer molecular MDT</a:t>
            </a:r>
          </a:p>
        </p:txBody>
      </p:sp>
      <p:sp>
        <p:nvSpPr>
          <p:cNvPr id="90114" name="Rectangle 3"/>
          <p:cNvSpPr>
            <a:spLocks noGrp="1" noChangeArrowheads="1"/>
          </p:cNvSpPr>
          <p:nvPr>
            <p:ph type="body" idx="1"/>
          </p:nvPr>
        </p:nvSpPr>
        <p:spPr/>
        <p:txBody>
          <a:bodyPr/>
          <a:lstStyle/>
          <a:p>
            <a:pPr>
              <a:lnSpc>
                <a:spcPct val="80000"/>
              </a:lnSpc>
            </a:pPr>
            <a:r>
              <a:rPr lang="en-AU" sz="2000" b="1" dirty="0" smtClean="0"/>
              <a:t>Multidisciplinary</a:t>
            </a:r>
            <a:r>
              <a:rPr lang="en-AU" sz="2000" dirty="0" smtClean="0"/>
              <a:t> tumour board</a:t>
            </a:r>
          </a:p>
          <a:p>
            <a:pPr>
              <a:lnSpc>
                <a:spcPct val="80000"/>
              </a:lnSpc>
            </a:pPr>
            <a:r>
              <a:rPr lang="en-AU" sz="2000" dirty="0" smtClean="0"/>
              <a:t>Team of professionals mainly from APGI and the pancreas cancer lab, but will expand to involve clinicians screening patients for trials</a:t>
            </a:r>
          </a:p>
          <a:p>
            <a:pPr>
              <a:lnSpc>
                <a:spcPct val="80000"/>
              </a:lnSpc>
            </a:pPr>
            <a:r>
              <a:rPr lang="en-AU" sz="2000" b="1" dirty="0" smtClean="0"/>
              <a:t>Documentation of molecular characteristics of tumour tissue </a:t>
            </a:r>
            <a:r>
              <a:rPr lang="en-AU" sz="2000" dirty="0" smtClean="0"/>
              <a:t>including sequencing data for mutations, copy number variations as well as routine laboratory tests such as CISH and IHC</a:t>
            </a:r>
          </a:p>
          <a:p>
            <a:pPr>
              <a:lnSpc>
                <a:spcPct val="80000"/>
              </a:lnSpc>
            </a:pPr>
            <a:r>
              <a:rPr lang="en-AU" sz="2000" b="1" dirty="0" smtClean="0"/>
              <a:t>Establishing standard operating procedures</a:t>
            </a:r>
            <a:r>
              <a:rPr lang="en-AU" sz="2000" dirty="0" smtClean="0"/>
              <a:t> and processes for informing clinicians of potential practice-changing molecular signals</a:t>
            </a:r>
          </a:p>
          <a:p>
            <a:pPr>
              <a:lnSpc>
                <a:spcPct val="80000"/>
              </a:lnSpc>
            </a:pPr>
            <a:r>
              <a:rPr lang="en-AU" sz="2000" b="1" dirty="0" smtClean="0"/>
              <a:t>Consolidating communication </a:t>
            </a:r>
            <a:r>
              <a:rPr lang="en-AU" sz="2000" dirty="0" smtClean="0"/>
              <a:t>lines between APGI and clinicians and patients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t>APACT clinical trial of adjuvant therapy for </a:t>
            </a:r>
            <a:r>
              <a:rPr lang="en-AU" sz="4000" dirty="0" err="1" smtClean="0"/>
              <a:t>resected</a:t>
            </a:r>
            <a:r>
              <a:rPr lang="en-AU" sz="4000" dirty="0" smtClean="0"/>
              <a:t> pancreas cancer</a:t>
            </a:r>
            <a:endParaRPr lang="en-AU" sz="4000" dirty="0"/>
          </a:p>
        </p:txBody>
      </p:sp>
      <p:sp>
        <p:nvSpPr>
          <p:cNvPr id="3" name="Rectangle 2"/>
          <p:cNvSpPr/>
          <p:nvPr/>
        </p:nvSpPr>
        <p:spPr>
          <a:xfrm>
            <a:off x="395536" y="2204864"/>
            <a:ext cx="8208912" cy="3785652"/>
          </a:xfrm>
          <a:prstGeom prst="rect">
            <a:avLst/>
          </a:prstGeom>
        </p:spPr>
        <p:txBody>
          <a:bodyPr wrap="square">
            <a:spAutoFit/>
          </a:bodyPr>
          <a:lstStyle/>
          <a:p>
            <a:r>
              <a:rPr lang="en-US" dirty="0" smtClean="0"/>
              <a:t>The APACT (</a:t>
            </a:r>
            <a:r>
              <a:rPr lang="en-US" b="1" dirty="0" smtClean="0"/>
              <a:t>A</a:t>
            </a:r>
            <a:r>
              <a:rPr lang="en-US" dirty="0" smtClean="0"/>
              <a:t>djuvant </a:t>
            </a:r>
            <a:r>
              <a:rPr lang="en-US" b="1" dirty="0" smtClean="0"/>
              <a:t>P</a:t>
            </a:r>
            <a:r>
              <a:rPr lang="en-US" dirty="0" smtClean="0"/>
              <a:t>ancreatic </a:t>
            </a:r>
            <a:r>
              <a:rPr lang="en-US" b="1" dirty="0" err="1" smtClean="0"/>
              <a:t>A</a:t>
            </a:r>
            <a:r>
              <a:rPr lang="en-US" dirty="0" err="1" smtClean="0"/>
              <a:t>denocarcinoma</a:t>
            </a:r>
            <a:r>
              <a:rPr lang="en-US" dirty="0" smtClean="0"/>
              <a:t> </a:t>
            </a:r>
            <a:r>
              <a:rPr lang="en-US" b="1" dirty="0" smtClean="0"/>
              <a:t>C</a:t>
            </a:r>
            <a:r>
              <a:rPr lang="en-US" dirty="0" smtClean="0"/>
              <a:t>linical </a:t>
            </a:r>
            <a:r>
              <a:rPr lang="en-US" b="1" dirty="0" smtClean="0"/>
              <a:t>T</a:t>
            </a:r>
            <a:r>
              <a:rPr lang="en-US" dirty="0" smtClean="0"/>
              <a:t>rial) study has reached its global enrollment target of 800 subjects as of the 7</a:t>
            </a:r>
            <a:r>
              <a:rPr lang="en-US" baseline="30000" dirty="0" smtClean="0"/>
              <a:t>th</a:t>
            </a:r>
            <a:r>
              <a:rPr lang="en-US" dirty="0" smtClean="0"/>
              <a:t> of March 2016. APACT is a </a:t>
            </a:r>
            <a:r>
              <a:rPr lang="en-US" dirty="0" err="1" smtClean="0"/>
              <a:t>Celgene</a:t>
            </a:r>
            <a:r>
              <a:rPr lang="en-US" dirty="0" smtClean="0"/>
              <a:t> sponsored, phase 3 </a:t>
            </a:r>
            <a:r>
              <a:rPr lang="en-US" dirty="0" err="1" smtClean="0"/>
              <a:t>randomised</a:t>
            </a:r>
            <a:r>
              <a:rPr lang="en-US" dirty="0" smtClean="0"/>
              <a:t>, open-label, multicentre study evaluating the use of adjuvant nab-</a:t>
            </a:r>
            <a:r>
              <a:rPr lang="en-US" dirty="0" err="1" smtClean="0"/>
              <a:t>paclitaxel</a:t>
            </a:r>
            <a:r>
              <a:rPr lang="en-US" dirty="0" smtClean="0"/>
              <a:t> plus </a:t>
            </a:r>
            <a:r>
              <a:rPr lang="en-US" dirty="0" err="1" smtClean="0"/>
              <a:t>gemcitabine</a:t>
            </a:r>
            <a:r>
              <a:rPr lang="en-US" dirty="0" smtClean="0"/>
              <a:t> compared to </a:t>
            </a:r>
            <a:r>
              <a:rPr lang="en-US" dirty="0" err="1" smtClean="0"/>
              <a:t>gemcitabine</a:t>
            </a:r>
            <a:r>
              <a:rPr lang="en-US" dirty="0" smtClean="0"/>
              <a:t> alone in patients with surgically </a:t>
            </a:r>
            <a:r>
              <a:rPr lang="en-US" dirty="0" err="1" smtClean="0"/>
              <a:t>resected</a:t>
            </a:r>
            <a:r>
              <a:rPr lang="en-US" dirty="0" smtClean="0"/>
              <a:t> </a:t>
            </a:r>
            <a:r>
              <a:rPr lang="en-US" dirty="0" err="1" smtClean="0"/>
              <a:t>ductal</a:t>
            </a:r>
            <a:r>
              <a:rPr lang="en-US" dirty="0" smtClean="0"/>
              <a:t> pancreatic </a:t>
            </a:r>
            <a:r>
              <a:rPr lang="en-US" dirty="0" err="1" smtClean="0"/>
              <a:t>adenocarcinoma</a:t>
            </a:r>
            <a:r>
              <a:rPr lang="en-US" dirty="0" smtClean="0"/>
              <a:t>. Australia contributed 47 patients in total, ranking 5</a:t>
            </a:r>
            <a:r>
              <a:rPr lang="en-US" baseline="30000" dirty="0" smtClean="0"/>
              <a:t>th</a:t>
            </a:r>
            <a:r>
              <a:rPr lang="en-US" dirty="0" smtClean="0"/>
              <a:t> globally.</a:t>
            </a: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AU" sz="4000" smtClean="0"/>
              <a:t>Australian trials in progress: first line biological driven trial - IMPaCT</a:t>
            </a:r>
          </a:p>
        </p:txBody>
      </p:sp>
      <p:sp>
        <p:nvSpPr>
          <p:cNvPr id="45058" name="Rectangle 3"/>
          <p:cNvSpPr>
            <a:spLocks noGrp="1" noChangeArrowheads="1"/>
          </p:cNvSpPr>
          <p:nvPr>
            <p:ph type="body" idx="1"/>
          </p:nvPr>
        </p:nvSpPr>
        <p:spPr>
          <a:xfrm>
            <a:off x="684213" y="2133600"/>
            <a:ext cx="7772400" cy="4114800"/>
          </a:xfrm>
        </p:spPr>
        <p:txBody>
          <a:bodyPr/>
          <a:lstStyle/>
          <a:p>
            <a:pPr>
              <a:lnSpc>
                <a:spcPct val="90000"/>
              </a:lnSpc>
            </a:pPr>
            <a:r>
              <a:rPr lang="en-AU" sz="2400" dirty="0" smtClean="0"/>
              <a:t>A collaborative, translational clinical trial</a:t>
            </a:r>
          </a:p>
          <a:p>
            <a:pPr eaLnBrk="1" hangingPunct="1">
              <a:lnSpc>
                <a:spcPct val="90000"/>
              </a:lnSpc>
            </a:pPr>
            <a:r>
              <a:rPr lang="en-AU" sz="2400" b="1" dirty="0" smtClean="0"/>
              <a:t>AGITG</a:t>
            </a:r>
            <a:r>
              <a:rPr lang="en-AU" sz="2400" dirty="0" smtClean="0"/>
              <a:t>,</a:t>
            </a:r>
            <a:r>
              <a:rPr lang="en-AU" sz="2400" b="1" dirty="0" smtClean="0"/>
              <a:t>APGI</a:t>
            </a:r>
            <a:r>
              <a:rPr lang="en-AU" sz="2400" dirty="0" smtClean="0"/>
              <a:t>, </a:t>
            </a:r>
            <a:r>
              <a:rPr lang="en-AU" sz="2400" b="1" dirty="0" smtClean="0"/>
              <a:t>Sydney Catalyst</a:t>
            </a:r>
            <a:r>
              <a:rPr lang="en-AU" sz="2400" dirty="0" smtClean="0"/>
              <a:t>, </a:t>
            </a:r>
            <a:r>
              <a:rPr lang="en-AU" sz="2400" b="1" dirty="0" smtClean="0"/>
              <a:t>NHMRC clinical trials centre</a:t>
            </a:r>
            <a:r>
              <a:rPr lang="en-AU" sz="2400" dirty="0" smtClean="0"/>
              <a:t> with funding from many sources</a:t>
            </a:r>
          </a:p>
          <a:p>
            <a:pPr eaLnBrk="1" hangingPunct="1">
              <a:lnSpc>
                <a:spcPct val="90000"/>
              </a:lnSpc>
            </a:pPr>
            <a:r>
              <a:rPr lang="en-AU" sz="2400" dirty="0" smtClean="0"/>
              <a:t>3 molecular signals: Her2, BRCA2 mutation and WT KRAS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7" name="Object 3"/>
          <p:cNvGraphicFramePr>
            <a:graphicFrameLocks noChangeAspect="1"/>
          </p:cNvGraphicFramePr>
          <p:nvPr/>
        </p:nvGraphicFramePr>
        <p:xfrm>
          <a:off x="1763713" y="325438"/>
          <a:ext cx="5319712" cy="5829300"/>
        </p:xfrm>
        <a:graphic>
          <a:graphicData uri="http://schemas.openxmlformats.org/presentationml/2006/ole">
            <mc:AlternateContent xmlns:mc="http://schemas.openxmlformats.org/markup-compatibility/2006">
              <mc:Choice xmlns:v="urn:schemas-microsoft-com:vml" Requires="v">
                <p:oleObj spid="_x0000_s57348" name="Document" r:id="rId5" imgW="5193080" imgH="8309271" progId="Word.Document.12">
                  <p:embed/>
                </p:oleObj>
              </mc:Choice>
              <mc:Fallback>
                <p:oleObj name="Document" r:id="rId5" imgW="5193080" imgH="8309271"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325438"/>
                        <a:ext cx="5319712"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Screening results</a:t>
            </a:r>
            <a:endParaRPr lang="en-AU" dirty="0"/>
          </a:p>
        </p:txBody>
      </p:sp>
      <p:sp>
        <p:nvSpPr>
          <p:cNvPr id="3" name="Content Placeholder 2"/>
          <p:cNvSpPr>
            <a:spLocks noGrp="1"/>
          </p:cNvSpPr>
          <p:nvPr>
            <p:ph idx="1"/>
          </p:nvPr>
        </p:nvSpPr>
        <p:spPr/>
        <p:txBody>
          <a:bodyPr/>
          <a:lstStyle/>
          <a:p>
            <a:r>
              <a:rPr lang="en-AU" dirty="0" smtClean="0"/>
              <a:t>93 patients consented to screening</a:t>
            </a:r>
          </a:p>
          <a:p>
            <a:r>
              <a:rPr lang="en-AU" dirty="0" smtClean="0"/>
              <a:t>76 had sufficient tissue for analysis</a:t>
            </a:r>
          </a:p>
          <a:p>
            <a:r>
              <a:rPr lang="en-AU" dirty="0" smtClean="0"/>
              <a:t>22 candidates identified</a:t>
            </a:r>
          </a:p>
          <a:p>
            <a:pPr lvl="1"/>
            <a:r>
              <a:rPr lang="en-AU" dirty="0" smtClean="0"/>
              <a:t>14 KRAS WT</a:t>
            </a:r>
          </a:p>
          <a:p>
            <a:pPr lvl="1"/>
            <a:r>
              <a:rPr lang="en-AU" dirty="0" smtClean="0"/>
              <a:t>5 HER2 amplified</a:t>
            </a:r>
          </a:p>
          <a:p>
            <a:pPr lvl="1"/>
            <a:r>
              <a:rPr lang="en-AU" dirty="0" smtClean="0"/>
              <a:t>2 BRCA2 mutations</a:t>
            </a:r>
          </a:p>
          <a:p>
            <a:pPr lvl="1"/>
            <a:r>
              <a:rPr lang="en-AU" dirty="0" smtClean="0"/>
              <a:t>1 ATM mutation</a:t>
            </a:r>
            <a:endParaRPr lang="en-AU" dirty="0"/>
          </a:p>
        </p:txBody>
      </p:sp>
    </p:spTree>
    <p:extLst>
      <p:ext uri="{BB962C8B-B14F-4D97-AF65-F5344CB8AC3E}">
        <p14:creationId xmlns:p14="http://schemas.microsoft.com/office/powerpoint/2010/main" val="12746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5"/>
          <p:cNvSpPr>
            <a:spLocks noGrp="1"/>
          </p:cNvSpPr>
          <p:nvPr>
            <p:ph type="ftr" sz="quarter" idx="11"/>
          </p:nvPr>
        </p:nvSpPr>
        <p:spPr>
          <a:xfrm>
            <a:off x="143508" y="5949280"/>
            <a:ext cx="8856984" cy="457200"/>
          </a:xfrm>
        </p:spPr>
        <p:txBody>
          <a:bodyPr/>
          <a:lstStyle/>
          <a:p>
            <a:pPr algn="l">
              <a:defRPr/>
            </a:pPr>
            <a:r>
              <a:rPr lang="en-AU" sz="1050" dirty="0"/>
              <a:t>Chantrill, L. A., Nagrial, A. M., Watson, C., Johns, A. L., Martyn-Smith, M., Simpson, S., ... &amp; Biankin, A. V. (2015). Precision Medicine for Advanced Pancreas Cancer: The Individualized Molecular Pancreatic Cancer Therapy (</a:t>
            </a:r>
            <a:r>
              <a:rPr lang="en-AU" sz="1050" dirty="0" err="1"/>
              <a:t>IMPaCT</a:t>
            </a:r>
            <a:r>
              <a:rPr lang="en-AU" sz="1050" dirty="0"/>
              <a:t>) Trial. </a:t>
            </a:r>
            <a:r>
              <a:rPr lang="en-AU" sz="1050" i="1" dirty="0"/>
              <a:t>Clinical Cancer Research</a:t>
            </a:r>
            <a:r>
              <a:rPr lang="en-AU" sz="1050" dirty="0"/>
              <a:t>, </a:t>
            </a:r>
            <a:r>
              <a:rPr lang="en-AU" sz="1050" i="1" dirty="0"/>
              <a:t>21</a:t>
            </a:r>
            <a:r>
              <a:rPr lang="en-AU" sz="1050" dirty="0"/>
              <a:t>(9), 2029-2037</a:t>
            </a:r>
            <a:r>
              <a:rPr lang="en-AU" sz="1100" dirty="0"/>
              <a:t>.</a:t>
            </a:r>
          </a:p>
          <a:p>
            <a:pPr>
              <a:defRPr/>
            </a:pPr>
            <a:endParaRPr lang="en-US" dirty="0"/>
          </a:p>
        </p:txBody>
      </p:sp>
    </p:spTree>
    <p:extLst>
      <p:ext uri="{BB962C8B-B14F-4D97-AF65-F5344CB8AC3E}">
        <p14:creationId xmlns:p14="http://schemas.microsoft.com/office/powerpoint/2010/main" val="224222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Change the study to accommodate patients needs better</a:t>
            </a:r>
            <a:endParaRPr lang="en-AU" sz="3600" dirty="0"/>
          </a:p>
        </p:txBody>
      </p:sp>
      <p:sp>
        <p:nvSpPr>
          <p:cNvPr id="4" name="Content Placeholder 3"/>
          <p:cNvSpPr>
            <a:spLocks noGrp="1"/>
          </p:cNvSpPr>
          <p:nvPr>
            <p:ph idx="1"/>
          </p:nvPr>
        </p:nvSpPr>
        <p:spPr/>
        <p:txBody>
          <a:bodyPr/>
          <a:lstStyle/>
          <a:p>
            <a:r>
              <a:rPr lang="en-AU" dirty="0" smtClean="0"/>
              <a:t>Allow patients to commence treatment with the standard of care whilst awaiting results</a:t>
            </a:r>
          </a:p>
          <a:p>
            <a:r>
              <a:rPr lang="en-AU" dirty="0" smtClean="0"/>
              <a:t>Remove the requirement for randomisation</a:t>
            </a:r>
          </a:p>
          <a:p>
            <a:r>
              <a:rPr lang="en-AU" dirty="0" smtClean="0"/>
              <a:t>Simplify as far as possible the testing to make it as fast as possible</a:t>
            </a:r>
            <a:endParaRPr lang="en-AU" dirty="0"/>
          </a:p>
        </p:txBody>
      </p:sp>
    </p:spTree>
    <p:extLst>
      <p:ext uri="{BB962C8B-B14F-4D97-AF65-F5344CB8AC3E}">
        <p14:creationId xmlns:p14="http://schemas.microsoft.com/office/powerpoint/2010/main" val="233369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28260" y="587453"/>
            <a:ext cx="936475" cy="338554"/>
          </a:xfrm>
          <a:prstGeom prst="rect">
            <a:avLst/>
          </a:prstGeom>
          <a:solidFill>
            <a:schemeClr val="tx2">
              <a:lumMod val="20000"/>
              <a:lumOff val="80000"/>
            </a:schemeClr>
          </a:solidFill>
          <a:ln w="12700" cmpd="sng">
            <a:solidFill>
              <a:schemeClr val="tx1"/>
            </a:solidFill>
          </a:ln>
        </p:spPr>
        <p:txBody>
          <a:bodyPr wrap="none" rtlCol="0">
            <a:spAutoFit/>
          </a:bodyPr>
          <a:lstStyle/>
          <a:p>
            <a:pPr algn="ctr"/>
            <a:r>
              <a:rPr lang="en-AU" sz="1600" b="1" dirty="0" smtClean="0"/>
              <a:t>IMPaCT</a:t>
            </a:r>
            <a:endParaRPr lang="en-AU" sz="1600" b="1" dirty="0"/>
          </a:p>
        </p:txBody>
      </p:sp>
      <p:sp>
        <p:nvSpPr>
          <p:cNvPr id="8" name="TextBox 7"/>
          <p:cNvSpPr txBox="1"/>
          <p:nvPr/>
        </p:nvSpPr>
        <p:spPr>
          <a:xfrm>
            <a:off x="988111" y="1286583"/>
            <a:ext cx="7416773" cy="646331"/>
          </a:xfrm>
          <a:prstGeom prst="rect">
            <a:avLst/>
          </a:prstGeom>
          <a:solidFill>
            <a:schemeClr val="tx2">
              <a:lumMod val="20000"/>
              <a:lumOff val="80000"/>
            </a:schemeClr>
          </a:solidFill>
          <a:ln w="12700">
            <a:solidFill>
              <a:schemeClr val="tx1"/>
            </a:solidFill>
          </a:ln>
        </p:spPr>
        <p:txBody>
          <a:bodyPr wrap="square" rtlCol="0">
            <a:spAutoFit/>
          </a:bodyPr>
          <a:lstStyle/>
          <a:p>
            <a:pPr algn="ctr"/>
            <a:r>
              <a:rPr lang="en-AU" sz="1200" b="1" dirty="0"/>
              <a:t>Eligibility</a:t>
            </a:r>
          </a:p>
          <a:p>
            <a:r>
              <a:rPr lang="en-AU" sz="1200" dirty="0"/>
              <a:t>Males or females enrolled in APGI with confirmed adenocarcinoma of the pancreas and </a:t>
            </a:r>
            <a:r>
              <a:rPr lang="en-AU" sz="1200" dirty="0" smtClean="0"/>
              <a:t>have </a:t>
            </a:r>
            <a:r>
              <a:rPr lang="en-AU" sz="1200" dirty="0"/>
              <a:t>a molecular signature confirmed via genomic sequencing and protein </a:t>
            </a:r>
            <a:r>
              <a:rPr lang="en-AU" sz="1200" dirty="0" smtClean="0"/>
              <a:t>expression </a:t>
            </a:r>
            <a:endParaRPr lang="en-AU" sz="1200" dirty="0"/>
          </a:p>
        </p:txBody>
      </p:sp>
      <p:sp>
        <p:nvSpPr>
          <p:cNvPr id="10" name="TextBox 9"/>
          <p:cNvSpPr txBox="1"/>
          <p:nvPr/>
        </p:nvSpPr>
        <p:spPr>
          <a:xfrm>
            <a:off x="1624156" y="2282412"/>
            <a:ext cx="6144683" cy="461665"/>
          </a:xfrm>
          <a:prstGeom prst="rect">
            <a:avLst/>
          </a:prstGeom>
          <a:solidFill>
            <a:schemeClr val="tx2">
              <a:lumMod val="20000"/>
              <a:lumOff val="80000"/>
            </a:schemeClr>
          </a:solidFill>
          <a:ln w="12700" cmpd="sng">
            <a:solidFill>
              <a:schemeClr val="tx1"/>
            </a:solidFill>
          </a:ln>
        </p:spPr>
        <p:txBody>
          <a:bodyPr wrap="square" rtlCol="0">
            <a:spAutoFit/>
          </a:bodyPr>
          <a:lstStyle/>
          <a:p>
            <a:r>
              <a:rPr lang="en-AU" sz="1200" dirty="0"/>
              <a:t>Patients are permitted to start therapy with gemcitabine or gemcitabine + </a:t>
            </a:r>
            <a:r>
              <a:rPr lang="en-AU" sz="1200" i="1" dirty="0"/>
              <a:t>nab</a:t>
            </a:r>
            <a:r>
              <a:rPr lang="en-AU" sz="1200" dirty="0"/>
              <a:t>-paclitaxel while awaiting results</a:t>
            </a:r>
          </a:p>
        </p:txBody>
      </p:sp>
      <p:sp>
        <p:nvSpPr>
          <p:cNvPr id="11" name="TextBox 10"/>
          <p:cNvSpPr txBox="1"/>
          <p:nvPr/>
        </p:nvSpPr>
        <p:spPr>
          <a:xfrm>
            <a:off x="2540030" y="3049080"/>
            <a:ext cx="4312937" cy="1938992"/>
          </a:xfrm>
          <a:prstGeom prst="rect">
            <a:avLst/>
          </a:prstGeom>
          <a:solidFill>
            <a:schemeClr val="tx2">
              <a:lumMod val="20000"/>
              <a:lumOff val="80000"/>
            </a:schemeClr>
          </a:solidFill>
          <a:ln w="12700">
            <a:solidFill>
              <a:schemeClr val="tx1"/>
            </a:solidFill>
          </a:ln>
        </p:spPr>
        <p:txBody>
          <a:bodyPr wrap="square" rtlCol="0">
            <a:spAutoFit/>
          </a:bodyPr>
          <a:lstStyle/>
          <a:p>
            <a:r>
              <a:rPr lang="en-AU" sz="1200" b="1" dirty="0"/>
              <a:t>Personalized treatment</a:t>
            </a:r>
          </a:p>
          <a:p>
            <a:endParaRPr lang="en-AU" sz="1200" b="1" dirty="0"/>
          </a:p>
          <a:p>
            <a:pPr marL="171450" indent="-171450">
              <a:buFont typeface="Arial" panose="020B0604020202020204" pitchFamily="34" charset="0"/>
              <a:buChar char="•"/>
            </a:pPr>
            <a:r>
              <a:rPr lang="en-AU" sz="1200" dirty="0"/>
              <a:t>HER2-positive subgroup </a:t>
            </a:r>
          </a:p>
          <a:p>
            <a:r>
              <a:rPr lang="en-AU" sz="1200" dirty="0" smtClean="0"/>
              <a:t>	gemcitabine </a:t>
            </a:r>
            <a:r>
              <a:rPr lang="en-AU" sz="1200" dirty="0"/>
              <a:t>+ </a:t>
            </a:r>
            <a:r>
              <a:rPr lang="en-AU" sz="1200" dirty="0" smtClean="0"/>
              <a:t>trastuzumab  </a:t>
            </a:r>
            <a:endParaRPr lang="en-AU" sz="1200" dirty="0"/>
          </a:p>
          <a:p>
            <a:endParaRPr lang="en-AU" sz="1200" dirty="0"/>
          </a:p>
          <a:p>
            <a:pPr marL="171450" indent="-171450">
              <a:buFont typeface="Arial" panose="020B0604020202020204" pitchFamily="34" charset="0"/>
              <a:buChar char="•"/>
            </a:pPr>
            <a:r>
              <a:rPr lang="en-AU" sz="1200" dirty="0" smtClean="0"/>
              <a:t>Homologous recombination defects subgroup </a:t>
            </a:r>
            <a:endParaRPr lang="en-AU" sz="1200" dirty="0"/>
          </a:p>
          <a:p>
            <a:r>
              <a:rPr lang="en-AU" sz="1200" dirty="0"/>
              <a:t>	</a:t>
            </a:r>
            <a:r>
              <a:rPr lang="en-AU" sz="1200" dirty="0" smtClean="0"/>
              <a:t>platinum-based therapy</a:t>
            </a:r>
            <a:endParaRPr lang="en-AU" sz="1200" dirty="0"/>
          </a:p>
          <a:p>
            <a:endParaRPr lang="en-AU" sz="1200" dirty="0"/>
          </a:p>
          <a:p>
            <a:pPr marL="171450" indent="-171450">
              <a:buFont typeface="Arial" panose="020B0604020202020204" pitchFamily="34" charset="0"/>
              <a:buChar char="•"/>
            </a:pPr>
            <a:r>
              <a:rPr lang="en-AU" sz="1200" i="1" dirty="0" smtClean="0"/>
              <a:t>  </a:t>
            </a:r>
            <a:r>
              <a:rPr lang="en-US" sz="1200" i="1" dirty="0" smtClean="0"/>
              <a:t>KRAS </a:t>
            </a:r>
            <a:r>
              <a:rPr lang="en-US" sz="1200" dirty="0"/>
              <a:t>wild</a:t>
            </a:r>
            <a:r>
              <a:rPr lang="en-AU" sz="1200" dirty="0"/>
              <a:t>-</a:t>
            </a:r>
            <a:r>
              <a:rPr lang="en-US" sz="1200" dirty="0" smtClean="0"/>
              <a:t>type subgroup</a:t>
            </a:r>
            <a:r>
              <a:rPr lang="en-AU" sz="1200" dirty="0"/>
              <a:t>	</a:t>
            </a:r>
            <a:endParaRPr lang="en-AU" sz="1200" dirty="0" smtClean="0"/>
          </a:p>
          <a:p>
            <a:r>
              <a:rPr lang="en-AU" sz="1200" dirty="0"/>
              <a:t>	</a:t>
            </a:r>
            <a:r>
              <a:rPr lang="en-AU" sz="1200" dirty="0" smtClean="0"/>
              <a:t>gemcitabine </a:t>
            </a:r>
            <a:r>
              <a:rPr lang="en-AU" sz="1200" dirty="0"/>
              <a:t>+ </a:t>
            </a:r>
            <a:r>
              <a:rPr lang="en-AU" sz="1200" dirty="0" smtClean="0"/>
              <a:t>erlotinib              </a:t>
            </a:r>
            <a:endParaRPr lang="en-AU" sz="1200" dirty="0"/>
          </a:p>
        </p:txBody>
      </p:sp>
      <p:sp>
        <p:nvSpPr>
          <p:cNvPr id="13" name="TextBox 12"/>
          <p:cNvSpPr txBox="1"/>
          <p:nvPr/>
        </p:nvSpPr>
        <p:spPr>
          <a:xfrm>
            <a:off x="2872295" y="5173809"/>
            <a:ext cx="3648405" cy="523220"/>
          </a:xfrm>
          <a:prstGeom prst="rect">
            <a:avLst/>
          </a:prstGeom>
          <a:solidFill>
            <a:schemeClr val="tx2">
              <a:lumMod val="20000"/>
              <a:lumOff val="80000"/>
            </a:schemeClr>
          </a:solidFill>
          <a:ln w="12700">
            <a:solidFill>
              <a:schemeClr val="tx1"/>
            </a:solidFill>
          </a:ln>
        </p:spPr>
        <p:txBody>
          <a:bodyPr wrap="square" rtlCol="0">
            <a:spAutoFit/>
          </a:bodyPr>
          <a:lstStyle/>
          <a:p>
            <a:pPr algn="ctr"/>
            <a:r>
              <a:rPr lang="it-IT" sz="1400" b="1" dirty="0"/>
              <a:t>Progression</a:t>
            </a:r>
          </a:p>
          <a:p>
            <a:pPr algn="ctr"/>
            <a:r>
              <a:rPr lang="it-IT" sz="1400" dirty="0"/>
              <a:t>per RECIST 1.1 criteria</a:t>
            </a:r>
          </a:p>
        </p:txBody>
      </p:sp>
      <p:sp>
        <p:nvSpPr>
          <p:cNvPr id="15" name="TextBox 14"/>
          <p:cNvSpPr txBox="1"/>
          <p:nvPr/>
        </p:nvSpPr>
        <p:spPr>
          <a:xfrm>
            <a:off x="3784358" y="5851229"/>
            <a:ext cx="1824281" cy="461665"/>
          </a:xfrm>
          <a:prstGeom prst="rect">
            <a:avLst/>
          </a:prstGeom>
          <a:solidFill>
            <a:schemeClr val="bg2"/>
          </a:solidFill>
          <a:ln w="12700">
            <a:solidFill>
              <a:schemeClr val="tx1"/>
            </a:solidFill>
            <a:prstDash val="dash"/>
          </a:ln>
        </p:spPr>
        <p:txBody>
          <a:bodyPr wrap="none" rtlCol="0">
            <a:spAutoFit/>
          </a:bodyPr>
          <a:lstStyle/>
          <a:p>
            <a:pPr algn="ctr"/>
            <a:r>
              <a:rPr lang="en-AU" sz="1200" dirty="0"/>
              <a:t>Further treatment at </a:t>
            </a:r>
          </a:p>
          <a:p>
            <a:pPr algn="ctr"/>
            <a:r>
              <a:rPr lang="en-AU" sz="1200" dirty="0"/>
              <a:t>investigator’s discretion.</a:t>
            </a:r>
            <a:endParaRPr lang="it-IT"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3949" y="886564"/>
            <a:ext cx="1651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3949" y="2061109"/>
            <a:ext cx="1651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3949" y="2830780"/>
            <a:ext cx="1651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3949" y="4874699"/>
            <a:ext cx="1651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p:nvPr/>
        </p:nvCxnSpPr>
        <p:spPr>
          <a:xfrm>
            <a:off x="4696497" y="5572623"/>
            <a:ext cx="0" cy="199407"/>
          </a:xfrm>
          <a:prstGeom prst="straightConnector1">
            <a:avLst/>
          </a:prstGeom>
          <a:ln w="222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4643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1600" dirty="0" smtClean="0"/>
              <a:t>Publicity for failure!</a:t>
            </a:r>
            <a:endParaRPr lang="en-AU" sz="1600" dirty="0"/>
          </a:p>
        </p:txBody>
      </p:sp>
      <p:sp>
        <p:nvSpPr>
          <p:cNvPr id="3" name="Content Placeholder 2"/>
          <p:cNvSpPr>
            <a:spLocks noGrp="1"/>
          </p:cNvSpPr>
          <p:nvPr>
            <p:ph idx="1"/>
          </p:nvPr>
        </p:nvSpPr>
        <p:spPr/>
        <p:txBody>
          <a:bodyPr/>
          <a:lstStyle/>
          <a:p>
            <a:r>
              <a:rPr lang="en-AU" sz="1100" b="1" dirty="0"/>
              <a:t>The harsh reality of personalised medicine </a:t>
            </a:r>
            <a:br>
              <a:rPr lang="en-AU" sz="1100" b="1" dirty="0"/>
            </a:br>
            <a:r>
              <a:rPr lang="en-AU" sz="1100" dirty="0"/>
              <a:t>Date April 20, 2015 (29)</a:t>
            </a:r>
            <a:br>
              <a:rPr lang="en-AU" sz="1100" dirty="0"/>
            </a:br>
            <a:r>
              <a:rPr lang="en-AU" sz="1100" dirty="0"/>
              <a:t>Read later </a:t>
            </a:r>
            <a:br>
              <a:rPr lang="en-AU" sz="1100" dirty="0"/>
            </a:br>
            <a:r>
              <a:rPr lang="en-AU" sz="1100" b="1" dirty="0">
                <a:hlinkClick r:id="rId2"/>
              </a:rPr>
              <a:t>Amy </a:t>
            </a:r>
            <a:r>
              <a:rPr lang="en-AU" sz="1100" b="1" dirty="0" err="1">
                <a:hlinkClick r:id="rId2"/>
              </a:rPr>
              <a:t>Corderoy</a:t>
            </a:r>
            <a:r>
              <a:rPr lang="en-AU" sz="1100" b="1" dirty="0"/>
              <a:t> </a:t>
            </a:r>
            <a:br>
              <a:rPr lang="en-AU" sz="1100" b="1" dirty="0"/>
            </a:br>
            <a:r>
              <a:rPr lang="en-AU" sz="1100" b="1" dirty="0"/>
              <a:t>Health Editor, Sydney Morning Herald</a:t>
            </a:r>
            <a:br>
              <a:rPr lang="en-AU" sz="1100" b="1" dirty="0"/>
            </a:br>
            <a:r>
              <a:rPr lang="en-AU" sz="1100" dirty="0" smtClean="0"/>
              <a:t>"</a:t>
            </a:r>
            <a:r>
              <a:rPr lang="en-AU" sz="1100" dirty="0"/>
              <a:t>When we first designed the study there was some scepticism regarding genomic data being used to influence treatments, says researcher Lorraine Chantrill.</a:t>
            </a:r>
            <a:br>
              <a:rPr lang="en-AU" sz="1100" dirty="0"/>
            </a:br>
            <a:r>
              <a:rPr lang="en-AU" sz="1100" dirty="0"/>
              <a:t>The whole world was counting on them. When Australia was chosen as the global team charged with mapping the genome of pancreatic cancer for the first time, doctors hoped the project would mark the start of a new era of "personalised medicine", where treatments are tailored to the genetic make-up of each patient's disease.</a:t>
            </a:r>
            <a:br>
              <a:rPr lang="en-AU" sz="1100" dirty="0"/>
            </a:br>
            <a:r>
              <a:rPr lang="en-AU" sz="1100" dirty="0"/>
              <a:t>But the treatment arm of the multimillion-dollar research program has failed at its first hurdle in NSW, unable to treat a single patient, despite the fact they started testing people more than five years ago.</a:t>
            </a:r>
            <a:br>
              <a:rPr lang="en-AU" sz="1100" dirty="0"/>
            </a:br>
            <a:r>
              <a:rPr lang="en-AU" sz="1100" dirty="0"/>
              <a:t/>
            </a:r>
            <a:br>
              <a:rPr lang="en-AU" sz="1100" dirty="0"/>
            </a:br>
            <a:r>
              <a:rPr lang="en-AU" sz="1100" dirty="0"/>
              <a:t/>
            </a:r>
            <a:br>
              <a:rPr lang="en-AU" sz="1100" dirty="0"/>
            </a:br>
            <a:r>
              <a:rPr lang="en-AU" sz="1100" dirty="0"/>
              <a:t>Read more: </a:t>
            </a:r>
            <a:r>
              <a:rPr lang="en-AU" sz="1100" dirty="0">
                <a:hlinkClick r:id="rId3"/>
              </a:rPr>
              <a:t>http://www.smh.com.au/nsw/the-harsh-reality-of-personalised-medicine-20150420-1mp3x6.html#ixzz47ex4iGz1</a:t>
            </a:r>
            <a:r>
              <a:rPr lang="en-AU" sz="1100" dirty="0"/>
              <a:t> </a:t>
            </a:r>
            <a:br>
              <a:rPr lang="en-AU" sz="1100" dirty="0"/>
            </a:br>
            <a:r>
              <a:rPr lang="en-AU" sz="1100" dirty="0"/>
              <a:t>Follow us: </a:t>
            </a:r>
            <a:r>
              <a:rPr lang="en-AU" sz="1100" dirty="0">
                <a:hlinkClick r:id="rId4"/>
              </a:rPr>
              <a:t>@</a:t>
            </a:r>
            <a:r>
              <a:rPr lang="en-AU" sz="1100" dirty="0" err="1">
                <a:hlinkClick r:id="rId4"/>
              </a:rPr>
              <a:t>smh</a:t>
            </a:r>
            <a:r>
              <a:rPr lang="en-AU" sz="1100" dirty="0">
                <a:hlinkClick r:id="rId4"/>
              </a:rPr>
              <a:t> on Twitter</a:t>
            </a:r>
            <a:r>
              <a:rPr lang="en-AU" sz="1100" dirty="0"/>
              <a:t> | </a:t>
            </a:r>
            <a:r>
              <a:rPr lang="en-AU" sz="1100" dirty="0" err="1">
                <a:hlinkClick r:id="rId5"/>
              </a:rPr>
              <a:t>sydneymorningherald</a:t>
            </a:r>
            <a:r>
              <a:rPr lang="en-AU" sz="1100" dirty="0">
                <a:hlinkClick r:id="rId5"/>
              </a:rPr>
              <a:t> on Facebook</a:t>
            </a:r>
            <a:endParaRPr lang="en-AU" sz="1100" dirty="0"/>
          </a:p>
          <a:p>
            <a:endParaRPr lang="en-AU" dirty="0"/>
          </a:p>
        </p:txBody>
      </p:sp>
    </p:spTree>
    <p:extLst>
      <p:ext uri="{BB962C8B-B14F-4D97-AF65-F5344CB8AC3E}">
        <p14:creationId xmlns:p14="http://schemas.microsoft.com/office/powerpoint/2010/main" val="336748373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4310</TotalTime>
  <Words>653</Words>
  <Application>Microsoft Macintosh PowerPoint</Application>
  <PresentationFormat>On-screen Show (4:3)</PresentationFormat>
  <Paragraphs>74</Paragraphs>
  <Slides>18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Blank Presentation</vt:lpstr>
      <vt:lpstr>Document</vt:lpstr>
      <vt:lpstr>     An update on clinical trials and personalised medicine  for pancreas cancer in Australia  Lorraine Chantrill Medical Oncologist Macarthur Cancer Therapy Centre Kinghorn Cancer Centre Chair, Upper GI working party AGITG   APGI 18 June 2016</vt:lpstr>
      <vt:lpstr>APACT clinical trial of adjuvant therapy for resected pancreas cancer</vt:lpstr>
      <vt:lpstr>Australian trials in progress: first line biological driven trial - IMPaCT</vt:lpstr>
      <vt:lpstr>PowerPoint Presentation</vt:lpstr>
      <vt:lpstr>Screening results</vt:lpstr>
      <vt:lpstr>PowerPoint Presentation</vt:lpstr>
      <vt:lpstr>Change the study to accommodate patients needs better</vt:lpstr>
      <vt:lpstr>PowerPoint Presentation</vt:lpstr>
      <vt:lpstr>Publicity for failure!</vt:lpstr>
      <vt:lpstr>PowerPoint Presentation</vt:lpstr>
      <vt:lpstr>PowerPoint Presentation</vt:lpstr>
      <vt:lpstr>PowerPoint Presentation</vt:lpstr>
      <vt:lpstr>PowerPoint Presentation</vt:lpstr>
      <vt:lpstr>PowerPoint Presentation</vt:lpstr>
      <vt:lpstr>PowerPoint Presentation</vt:lpstr>
      <vt:lpstr>Yosemite</vt:lpstr>
      <vt:lpstr>HALO biomarker-driven</vt:lpstr>
      <vt:lpstr>Creation of the pancreas cancer molecular MDT</vt:lpstr>
    </vt:vector>
  </TitlesOfParts>
  <Company>Garvan Institute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Chantrill</dc:creator>
  <cp:lastModifiedBy>Skye McKay</cp:lastModifiedBy>
  <cp:revision>66</cp:revision>
  <dcterms:created xsi:type="dcterms:W3CDTF">2006-08-28T05:11:45Z</dcterms:created>
  <dcterms:modified xsi:type="dcterms:W3CDTF">2016-06-16T04:46:33Z</dcterms:modified>
</cp:coreProperties>
</file>